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32" r:id="rId2"/>
    <p:sldId id="551" r:id="rId3"/>
    <p:sldId id="539" r:id="rId4"/>
    <p:sldId id="540" r:id="rId5"/>
    <p:sldId id="541" r:id="rId6"/>
    <p:sldId id="582" r:id="rId7"/>
    <p:sldId id="547" r:id="rId8"/>
    <p:sldId id="586" r:id="rId9"/>
    <p:sldId id="584" r:id="rId10"/>
    <p:sldId id="585" r:id="rId11"/>
    <p:sldId id="580" r:id="rId12"/>
    <p:sldId id="589" r:id="rId13"/>
    <p:sldId id="591" r:id="rId14"/>
    <p:sldId id="594" r:id="rId15"/>
    <p:sldId id="596" r:id="rId16"/>
    <p:sldId id="607" r:id="rId17"/>
    <p:sldId id="597" r:id="rId18"/>
    <p:sldId id="602" r:id="rId19"/>
    <p:sldId id="595" r:id="rId20"/>
    <p:sldId id="587" r:id="rId21"/>
    <p:sldId id="588" r:id="rId22"/>
    <p:sldId id="60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66FF"/>
    <a:srgbClr val="3366FF"/>
    <a:srgbClr val="333399"/>
    <a:srgbClr val="C00000"/>
    <a:srgbClr val="808080"/>
    <a:srgbClr val="500000"/>
    <a:srgbClr val="800000"/>
    <a:srgbClr val="E8E8E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6076" autoAdjust="0"/>
  </p:normalViewPr>
  <p:slideViewPr>
    <p:cSldViewPr snapToGrid="0">
      <p:cViewPr varScale="1">
        <p:scale>
          <a:sx n="106" d="100"/>
          <a:sy n="106" d="100"/>
        </p:scale>
        <p:origin x="792" y="102"/>
      </p:cViewPr>
      <p:guideLst/>
    </p:cSldViewPr>
  </p:slideViewPr>
  <p:outlineViewPr>
    <p:cViewPr>
      <p:scale>
        <a:sx n="33" d="100"/>
        <a:sy n="33" d="100"/>
      </p:scale>
      <p:origin x="0" y="-8454"/>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F8FA0-578B-438F-ABA4-2B3673F377B7}" type="datetimeFigureOut">
              <a:rPr lang="fr-FR" smtClean="0"/>
              <a:t>01/02/2024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23FB0-DBAF-46CD-BED8-B09AA44D5759}" type="slidenum">
              <a:rPr lang="fr-FR" smtClean="0"/>
              <a:t>‹N°›</a:t>
            </a:fld>
            <a:endParaRPr lang="fr-FR"/>
          </a:p>
        </p:txBody>
      </p:sp>
    </p:spTree>
    <p:extLst>
      <p:ext uri="{BB962C8B-B14F-4D97-AF65-F5344CB8AC3E}">
        <p14:creationId xmlns:p14="http://schemas.microsoft.com/office/powerpoint/2010/main" val="227876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323FB0-DBAF-46CD-BED8-B09AA44D5759}" type="slidenum">
              <a:rPr lang="fr-FR" smtClean="0"/>
              <a:t>4</a:t>
            </a:fld>
            <a:endParaRPr lang="fr-FR"/>
          </a:p>
        </p:txBody>
      </p:sp>
    </p:spTree>
    <p:extLst>
      <p:ext uri="{BB962C8B-B14F-4D97-AF65-F5344CB8AC3E}">
        <p14:creationId xmlns:p14="http://schemas.microsoft.com/office/powerpoint/2010/main" val="7627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5"/>
          </p:nvPr>
        </p:nvSpPr>
        <p:spPr/>
        <p:txBody>
          <a:bodyPr/>
          <a:lstStyle/>
          <a:p>
            <a:fld id="{42323FB0-DBAF-46CD-BED8-B09AA44D5759}" type="slidenum">
              <a:rPr lang="fr-FR" smtClean="0"/>
              <a:t>14</a:t>
            </a:fld>
            <a:endParaRPr lang="fr-FR"/>
          </a:p>
        </p:txBody>
      </p:sp>
    </p:spTree>
    <p:extLst>
      <p:ext uri="{BB962C8B-B14F-4D97-AF65-F5344CB8AC3E}">
        <p14:creationId xmlns:p14="http://schemas.microsoft.com/office/powerpoint/2010/main" val="117397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323FB0-DBAF-46CD-BED8-B09AA44D5759}" type="slidenum">
              <a:rPr lang="fr-FR" smtClean="0"/>
              <a:t>17</a:t>
            </a:fld>
            <a:endParaRPr lang="fr-FR"/>
          </a:p>
        </p:txBody>
      </p:sp>
    </p:spTree>
    <p:extLst>
      <p:ext uri="{BB962C8B-B14F-4D97-AF65-F5344CB8AC3E}">
        <p14:creationId xmlns:p14="http://schemas.microsoft.com/office/powerpoint/2010/main" val="91828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323FB0-DBAF-46CD-BED8-B09AA44D5759}" type="slidenum">
              <a:rPr lang="fr-FR" smtClean="0"/>
              <a:t>18</a:t>
            </a:fld>
            <a:endParaRPr lang="fr-FR"/>
          </a:p>
        </p:txBody>
      </p:sp>
    </p:spTree>
    <p:extLst>
      <p:ext uri="{BB962C8B-B14F-4D97-AF65-F5344CB8AC3E}">
        <p14:creationId xmlns:p14="http://schemas.microsoft.com/office/powerpoint/2010/main" val="163251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07183F9-7661-4474-8CA9-82D518FD2D6C}" type="slidenum">
              <a:rPr lang="fr-FR" smtClean="0"/>
              <a:t>22</a:t>
            </a:fld>
            <a:endParaRPr lang="fr-FR"/>
          </a:p>
        </p:txBody>
      </p:sp>
    </p:spTree>
    <p:extLst>
      <p:ext uri="{BB962C8B-B14F-4D97-AF65-F5344CB8AC3E}">
        <p14:creationId xmlns:p14="http://schemas.microsoft.com/office/powerpoint/2010/main" val="122413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texte, clipart&#10;&#10;Description générée automatiquement">
            <a:extLst>
              <a:ext uri="{FF2B5EF4-FFF2-40B4-BE49-F238E27FC236}">
                <a16:creationId xmlns:a16="http://schemas.microsoft.com/office/drawing/2014/main" id="{F545AD0A-037F-83F1-8724-AD154AF7C0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2369" y="163927"/>
            <a:ext cx="1502876" cy="555004"/>
          </a:xfrm>
          <a:prstGeom prst="rect">
            <a:avLst/>
          </a:prstGeom>
        </p:spPr>
      </p:pic>
      <p:sp>
        <p:nvSpPr>
          <p:cNvPr id="8" name="Rectangle à coins arrondis 8">
            <a:extLst>
              <a:ext uri="{FF2B5EF4-FFF2-40B4-BE49-F238E27FC236}">
                <a16:creationId xmlns:a16="http://schemas.microsoft.com/office/drawing/2014/main" id="{72EE5837-645B-78E9-3F3D-DA3BC6F9CE4D}"/>
              </a:ext>
            </a:extLst>
          </p:cNvPr>
          <p:cNvSpPr/>
          <p:nvPr userDrawn="1"/>
        </p:nvSpPr>
        <p:spPr>
          <a:xfrm>
            <a:off x="637592" y="861213"/>
            <a:ext cx="10916816" cy="5495137"/>
          </a:xfrm>
          <a:prstGeom prst="roundRect">
            <a:avLst>
              <a:gd name="adj" fmla="val 2127"/>
            </a:avLst>
          </a:prstGeom>
          <a:solidFill>
            <a:srgbClr val="EAEAEA"/>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ヒラギノ角ゴ Pro W3" charset="-128"/>
            </a:endParaRPr>
          </a:p>
        </p:txBody>
      </p:sp>
      <p:sp>
        <p:nvSpPr>
          <p:cNvPr id="4" name="Espace réservé de la date 3">
            <a:extLst>
              <a:ext uri="{FF2B5EF4-FFF2-40B4-BE49-F238E27FC236}">
                <a16:creationId xmlns:a16="http://schemas.microsoft.com/office/drawing/2014/main" id="{5A02C14C-F1A6-A189-3973-573A513E2373}"/>
              </a:ext>
            </a:extLst>
          </p:cNvPr>
          <p:cNvSpPr>
            <a:spLocks noGrp="1"/>
          </p:cNvSpPr>
          <p:nvPr>
            <p:ph type="dt" sz="half" idx="10"/>
          </p:nvPr>
        </p:nvSpPr>
        <p:spPr/>
        <p:txBody>
          <a:bodyPr/>
          <a:lstStyle/>
          <a:p>
            <a:r>
              <a:rPr lang="fr-FR"/>
              <a:t>31/01/2024</a:t>
            </a:r>
            <a:endParaRPr lang="fr-FR" dirty="0"/>
          </a:p>
        </p:txBody>
      </p:sp>
      <p:sp>
        <p:nvSpPr>
          <p:cNvPr id="5" name="Espace réservé du pied de page 4">
            <a:extLst>
              <a:ext uri="{FF2B5EF4-FFF2-40B4-BE49-F238E27FC236}">
                <a16:creationId xmlns:a16="http://schemas.microsoft.com/office/drawing/2014/main" id="{FD3AD736-32C3-F464-F997-9D2B341A5192}"/>
              </a:ext>
            </a:extLst>
          </p:cNvPr>
          <p:cNvSpPr>
            <a:spLocks noGrp="1"/>
          </p:cNvSpPr>
          <p:nvPr>
            <p:ph type="ftr" sz="quarter" idx="11"/>
          </p:nvPr>
        </p:nvSpPr>
        <p:spPr/>
        <p:txBody>
          <a:bodyPr/>
          <a:lstStyle/>
          <a:p>
            <a:r>
              <a:rPr lang="fr-FR"/>
              <a:t>Copyright © Jean Gayral 2024</a:t>
            </a:r>
          </a:p>
        </p:txBody>
      </p:sp>
      <p:sp>
        <p:nvSpPr>
          <p:cNvPr id="6" name="Espace réservé du numéro de diapositive 5">
            <a:extLst>
              <a:ext uri="{FF2B5EF4-FFF2-40B4-BE49-F238E27FC236}">
                <a16:creationId xmlns:a16="http://schemas.microsoft.com/office/drawing/2014/main" id="{6A5F6CB8-D1A4-0643-004C-58500E6F8588}"/>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180842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0B8CE-AFB7-A235-DEDF-D9F50A5358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A84F754-C263-F917-043B-F371B32DE5A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FCE7EB-4016-EC2F-963C-65F597C90B90}"/>
              </a:ext>
            </a:extLst>
          </p:cNvPr>
          <p:cNvSpPr>
            <a:spLocks noGrp="1"/>
          </p:cNvSpPr>
          <p:nvPr>
            <p:ph type="dt" sz="half" idx="10"/>
          </p:nvPr>
        </p:nvSpPr>
        <p:spPr/>
        <p:txBody>
          <a:bodyPr/>
          <a:lstStyle/>
          <a:p>
            <a:r>
              <a:rPr lang="fr-FR"/>
              <a:t>31/01/2024</a:t>
            </a:r>
          </a:p>
        </p:txBody>
      </p:sp>
      <p:sp>
        <p:nvSpPr>
          <p:cNvPr id="5" name="Espace réservé du pied de page 4">
            <a:extLst>
              <a:ext uri="{FF2B5EF4-FFF2-40B4-BE49-F238E27FC236}">
                <a16:creationId xmlns:a16="http://schemas.microsoft.com/office/drawing/2014/main" id="{9FF7617F-52BF-F99F-CDE5-94CAD0DC86D7}"/>
              </a:ext>
            </a:extLst>
          </p:cNvPr>
          <p:cNvSpPr>
            <a:spLocks noGrp="1"/>
          </p:cNvSpPr>
          <p:nvPr>
            <p:ph type="ftr" sz="quarter" idx="11"/>
          </p:nvPr>
        </p:nvSpPr>
        <p:spPr/>
        <p:txBody>
          <a:bodyPr/>
          <a:lstStyle/>
          <a:p>
            <a:r>
              <a:rPr lang="fr-FR"/>
              <a:t>Copyright © Jean Gayral 2024</a:t>
            </a:r>
          </a:p>
        </p:txBody>
      </p:sp>
      <p:sp>
        <p:nvSpPr>
          <p:cNvPr id="6" name="Espace réservé du numéro de diapositive 5">
            <a:extLst>
              <a:ext uri="{FF2B5EF4-FFF2-40B4-BE49-F238E27FC236}">
                <a16:creationId xmlns:a16="http://schemas.microsoft.com/office/drawing/2014/main" id="{92DB12CB-F680-2635-E524-EEE65649ED7E}"/>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393680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AC782D-AD27-9A63-718B-59771F4AB73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0B41DF-760D-C8C7-AA44-CCDD38A41C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7B6860-5C9D-4677-8D68-526C8A046F9A}"/>
              </a:ext>
            </a:extLst>
          </p:cNvPr>
          <p:cNvSpPr>
            <a:spLocks noGrp="1"/>
          </p:cNvSpPr>
          <p:nvPr>
            <p:ph type="dt" sz="half" idx="10"/>
          </p:nvPr>
        </p:nvSpPr>
        <p:spPr/>
        <p:txBody>
          <a:bodyPr/>
          <a:lstStyle/>
          <a:p>
            <a:r>
              <a:rPr lang="fr-FR"/>
              <a:t>31/01/2024</a:t>
            </a:r>
          </a:p>
        </p:txBody>
      </p:sp>
      <p:sp>
        <p:nvSpPr>
          <p:cNvPr id="5" name="Espace réservé du pied de page 4">
            <a:extLst>
              <a:ext uri="{FF2B5EF4-FFF2-40B4-BE49-F238E27FC236}">
                <a16:creationId xmlns:a16="http://schemas.microsoft.com/office/drawing/2014/main" id="{E50FD2B5-A7CD-A9A4-F676-1C28580A0B3A}"/>
              </a:ext>
            </a:extLst>
          </p:cNvPr>
          <p:cNvSpPr>
            <a:spLocks noGrp="1"/>
          </p:cNvSpPr>
          <p:nvPr>
            <p:ph type="ftr" sz="quarter" idx="11"/>
          </p:nvPr>
        </p:nvSpPr>
        <p:spPr/>
        <p:txBody>
          <a:bodyPr/>
          <a:lstStyle/>
          <a:p>
            <a:r>
              <a:rPr lang="fr-FR"/>
              <a:t>Copyright © Jean Gayral 2024</a:t>
            </a:r>
          </a:p>
        </p:txBody>
      </p:sp>
      <p:sp>
        <p:nvSpPr>
          <p:cNvPr id="6" name="Espace réservé du numéro de diapositive 5">
            <a:extLst>
              <a:ext uri="{FF2B5EF4-FFF2-40B4-BE49-F238E27FC236}">
                <a16:creationId xmlns:a16="http://schemas.microsoft.com/office/drawing/2014/main" id="{72F48B2C-87CC-1F2C-5977-7029A1766BC1}"/>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186556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2C6829-BC4B-8CCD-DD07-21743A919FDC}"/>
              </a:ext>
            </a:extLst>
          </p:cNvPr>
          <p:cNvPicPr>
            <a:picLocks noChangeAspect="1"/>
          </p:cNvPicPr>
          <p:nvPr userDrawn="1"/>
        </p:nvPicPr>
        <p:blipFill rotWithShape="1">
          <a:blip r:embed="rId2"/>
          <a:srcRect l="19610" t="8073" r="66009" b="81285"/>
          <a:stretch/>
        </p:blipFill>
        <p:spPr>
          <a:xfrm>
            <a:off x="5299964" y="101677"/>
            <a:ext cx="1592072" cy="662730"/>
          </a:xfrm>
          <a:prstGeom prst="rect">
            <a:avLst/>
          </a:prstGeom>
        </p:spPr>
      </p:pic>
      <p:sp>
        <p:nvSpPr>
          <p:cNvPr id="6" name="Rectangle à coins arrondis 8">
            <a:extLst>
              <a:ext uri="{FF2B5EF4-FFF2-40B4-BE49-F238E27FC236}">
                <a16:creationId xmlns:a16="http://schemas.microsoft.com/office/drawing/2014/main" id="{AB5EB3EC-24A5-1804-B6BB-E0D59BE5770B}"/>
              </a:ext>
            </a:extLst>
          </p:cNvPr>
          <p:cNvSpPr/>
          <p:nvPr userDrawn="1"/>
        </p:nvSpPr>
        <p:spPr>
          <a:xfrm>
            <a:off x="637592" y="861213"/>
            <a:ext cx="10916816" cy="5495137"/>
          </a:xfrm>
          <a:prstGeom prst="roundRect">
            <a:avLst>
              <a:gd name="adj" fmla="val 2127"/>
            </a:avLst>
          </a:prstGeom>
          <a:solidFill>
            <a:srgbClr val="EAEAEA"/>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ヒラギノ角ゴ Pro W3" charset="-128"/>
            </a:endParaRPr>
          </a:p>
        </p:txBody>
      </p:sp>
      <p:sp>
        <p:nvSpPr>
          <p:cNvPr id="7" name="Espace réservé de la date 6">
            <a:extLst>
              <a:ext uri="{FF2B5EF4-FFF2-40B4-BE49-F238E27FC236}">
                <a16:creationId xmlns:a16="http://schemas.microsoft.com/office/drawing/2014/main" id="{664F0DDC-8296-C60F-8D11-D9AEAE0E7996}"/>
              </a:ext>
            </a:extLst>
          </p:cNvPr>
          <p:cNvSpPr>
            <a:spLocks noGrp="1"/>
          </p:cNvSpPr>
          <p:nvPr>
            <p:ph type="dt" sz="half" idx="10"/>
          </p:nvPr>
        </p:nvSpPr>
        <p:spPr/>
        <p:txBody>
          <a:bodyPr/>
          <a:lstStyle/>
          <a:p>
            <a:r>
              <a:rPr lang="fr-FR"/>
              <a:t>31/01/2024</a:t>
            </a:r>
          </a:p>
        </p:txBody>
      </p:sp>
      <p:sp>
        <p:nvSpPr>
          <p:cNvPr id="8" name="Espace réservé du pied de page 7">
            <a:extLst>
              <a:ext uri="{FF2B5EF4-FFF2-40B4-BE49-F238E27FC236}">
                <a16:creationId xmlns:a16="http://schemas.microsoft.com/office/drawing/2014/main" id="{DDF96E75-B294-B095-1C37-09E583DAA9FC}"/>
              </a:ext>
            </a:extLst>
          </p:cNvPr>
          <p:cNvSpPr>
            <a:spLocks noGrp="1"/>
          </p:cNvSpPr>
          <p:nvPr>
            <p:ph type="ftr" sz="quarter" idx="11"/>
          </p:nvPr>
        </p:nvSpPr>
        <p:spPr/>
        <p:txBody>
          <a:bodyPr/>
          <a:lstStyle/>
          <a:p>
            <a:r>
              <a:rPr lang="fr-FR"/>
              <a:t>Copyright © Jean Gayral 2024</a:t>
            </a:r>
          </a:p>
        </p:txBody>
      </p:sp>
      <p:sp>
        <p:nvSpPr>
          <p:cNvPr id="9" name="Espace réservé du numéro de diapositive 8">
            <a:extLst>
              <a:ext uri="{FF2B5EF4-FFF2-40B4-BE49-F238E27FC236}">
                <a16:creationId xmlns:a16="http://schemas.microsoft.com/office/drawing/2014/main" id="{9BBB11AF-A9B7-03B2-EB67-9B336DE2A961}"/>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337549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5AEC4-48F6-BC7B-9686-FDFD03E220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14DA12-779D-84CC-BE89-45A6C045EAB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54B19E-56DB-E4F8-4CE8-EF2B9104054C}"/>
              </a:ext>
            </a:extLst>
          </p:cNvPr>
          <p:cNvSpPr>
            <a:spLocks noGrp="1"/>
          </p:cNvSpPr>
          <p:nvPr>
            <p:ph type="dt" sz="half" idx="10"/>
          </p:nvPr>
        </p:nvSpPr>
        <p:spPr/>
        <p:txBody>
          <a:bodyPr/>
          <a:lstStyle/>
          <a:p>
            <a:r>
              <a:rPr lang="fr-FR"/>
              <a:t>31/01/2024</a:t>
            </a:r>
          </a:p>
        </p:txBody>
      </p:sp>
      <p:sp>
        <p:nvSpPr>
          <p:cNvPr id="5" name="Espace réservé du pied de page 4">
            <a:extLst>
              <a:ext uri="{FF2B5EF4-FFF2-40B4-BE49-F238E27FC236}">
                <a16:creationId xmlns:a16="http://schemas.microsoft.com/office/drawing/2014/main" id="{B868514B-7012-E31A-BA69-B00F1852E534}"/>
              </a:ext>
            </a:extLst>
          </p:cNvPr>
          <p:cNvSpPr>
            <a:spLocks noGrp="1"/>
          </p:cNvSpPr>
          <p:nvPr>
            <p:ph type="ftr" sz="quarter" idx="11"/>
          </p:nvPr>
        </p:nvSpPr>
        <p:spPr/>
        <p:txBody>
          <a:bodyPr/>
          <a:lstStyle/>
          <a:p>
            <a:r>
              <a:rPr lang="fr-FR"/>
              <a:t>Copyright © Jean Gayral 2024</a:t>
            </a:r>
          </a:p>
        </p:txBody>
      </p:sp>
      <p:sp>
        <p:nvSpPr>
          <p:cNvPr id="6" name="Espace réservé du numéro de diapositive 5">
            <a:extLst>
              <a:ext uri="{FF2B5EF4-FFF2-40B4-BE49-F238E27FC236}">
                <a16:creationId xmlns:a16="http://schemas.microsoft.com/office/drawing/2014/main" id="{15CE3251-186E-1F17-8193-A54C0F535FAE}"/>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3213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78FBA-8905-FBFA-B20D-1F9D3D93EC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448731-852E-44C6-2944-AFE1DEAA0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D53613-D464-B39D-F77B-39A77A000CDF}"/>
              </a:ext>
            </a:extLst>
          </p:cNvPr>
          <p:cNvSpPr>
            <a:spLocks noGrp="1"/>
          </p:cNvSpPr>
          <p:nvPr>
            <p:ph type="dt" sz="half" idx="10"/>
          </p:nvPr>
        </p:nvSpPr>
        <p:spPr/>
        <p:txBody>
          <a:bodyPr/>
          <a:lstStyle/>
          <a:p>
            <a:r>
              <a:rPr lang="fr-FR"/>
              <a:t>31/01/2024</a:t>
            </a:r>
          </a:p>
        </p:txBody>
      </p:sp>
      <p:sp>
        <p:nvSpPr>
          <p:cNvPr id="5" name="Espace réservé du pied de page 4">
            <a:extLst>
              <a:ext uri="{FF2B5EF4-FFF2-40B4-BE49-F238E27FC236}">
                <a16:creationId xmlns:a16="http://schemas.microsoft.com/office/drawing/2014/main" id="{519EEF73-9299-E10F-FF4A-0A33B34CD168}"/>
              </a:ext>
            </a:extLst>
          </p:cNvPr>
          <p:cNvSpPr>
            <a:spLocks noGrp="1"/>
          </p:cNvSpPr>
          <p:nvPr>
            <p:ph type="ftr" sz="quarter" idx="11"/>
          </p:nvPr>
        </p:nvSpPr>
        <p:spPr/>
        <p:txBody>
          <a:bodyPr/>
          <a:lstStyle/>
          <a:p>
            <a:r>
              <a:rPr lang="fr-FR"/>
              <a:t>Copyright © Jean Gayral 2024</a:t>
            </a:r>
          </a:p>
        </p:txBody>
      </p:sp>
      <p:sp>
        <p:nvSpPr>
          <p:cNvPr id="6" name="Espace réservé du numéro de diapositive 5">
            <a:extLst>
              <a:ext uri="{FF2B5EF4-FFF2-40B4-BE49-F238E27FC236}">
                <a16:creationId xmlns:a16="http://schemas.microsoft.com/office/drawing/2014/main" id="{75551E5E-D783-F1AE-F27F-2707FAD8CF4C}"/>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290097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CA183-A5E5-EB1C-56A3-A2BFDB9542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55D31B-E843-8211-6A66-15A0EA5C643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FBE49B-0CE4-0D99-7FAE-67AEE568F6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445882-9942-41C1-7496-5D43ED9399DE}"/>
              </a:ext>
            </a:extLst>
          </p:cNvPr>
          <p:cNvSpPr>
            <a:spLocks noGrp="1"/>
          </p:cNvSpPr>
          <p:nvPr>
            <p:ph type="dt" sz="half" idx="10"/>
          </p:nvPr>
        </p:nvSpPr>
        <p:spPr/>
        <p:txBody>
          <a:bodyPr/>
          <a:lstStyle/>
          <a:p>
            <a:r>
              <a:rPr lang="fr-FR"/>
              <a:t>31/01/2024</a:t>
            </a:r>
          </a:p>
        </p:txBody>
      </p:sp>
      <p:sp>
        <p:nvSpPr>
          <p:cNvPr id="6" name="Espace réservé du pied de page 5">
            <a:extLst>
              <a:ext uri="{FF2B5EF4-FFF2-40B4-BE49-F238E27FC236}">
                <a16:creationId xmlns:a16="http://schemas.microsoft.com/office/drawing/2014/main" id="{D514AD11-BC65-D9D1-B03D-62935DE51FA5}"/>
              </a:ext>
            </a:extLst>
          </p:cNvPr>
          <p:cNvSpPr>
            <a:spLocks noGrp="1"/>
          </p:cNvSpPr>
          <p:nvPr>
            <p:ph type="ftr" sz="quarter" idx="11"/>
          </p:nvPr>
        </p:nvSpPr>
        <p:spPr/>
        <p:txBody>
          <a:bodyPr/>
          <a:lstStyle/>
          <a:p>
            <a:r>
              <a:rPr lang="fr-FR"/>
              <a:t>Copyright © Jean Gayral 2024</a:t>
            </a:r>
          </a:p>
        </p:txBody>
      </p:sp>
      <p:sp>
        <p:nvSpPr>
          <p:cNvPr id="7" name="Espace réservé du numéro de diapositive 6">
            <a:extLst>
              <a:ext uri="{FF2B5EF4-FFF2-40B4-BE49-F238E27FC236}">
                <a16:creationId xmlns:a16="http://schemas.microsoft.com/office/drawing/2014/main" id="{5B326246-B6DE-A9D9-9420-2998FD0AA5F4}"/>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37837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7768E-C25F-2BC4-AF5C-DA773389D61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7D0BD4-CE91-43F5-2FFB-DE7D0A81A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9D15E6F-5935-8885-7D39-9E31A3984D7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B610559-8B48-0376-959B-4CE488ADF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15019FD-241C-1A2F-0C20-E8F8920875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477FBA6-0CEA-2A8C-3BE0-402C36698E5B}"/>
              </a:ext>
            </a:extLst>
          </p:cNvPr>
          <p:cNvSpPr>
            <a:spLocks noGrp="1"/>
          </p:cNvSpPr>
          <p:nvPr>
            <p:ph type="dt" sz="half" idx="10"/>
          </p:nvPr>
        </p:nvSpPr>
        <p:spPr/>
        <p:txBody>
          <a:bodyPr/>
          <a:lstStyle/>
          <a:p>
            <a:r>
              <a:rPr lang="fr-FR"/>
              <a:t>31/01/2024</a:t>
            </a:r>
          </a:p>
        </p:txBody>
      </p:sp>
      <p:sp>
        <p:nvSpPr>
          <p:cNvPr id="8" name="Espace réservé du pied de page 7">
            <a:extLst>
              <a:ext uri="{FF2B5EF4-FFF2-40B4-BE49-F238E27FC236}">
                <a16:creationId xmlns:a16="http://schemas.microsoft.com/office/drawing/2014/main" id="{A630DB0A-FF4A-AB88-C531-C7980E074F05}"/>
              </a:ext>
            </a:extLst>
          </p:cNvPr>
          <p:cNvSpPr>
            <a:spLocks noGrp="1"/>
          </p:cNvSpPr>
          <p:nvPr>
            <p:ph type="ftr" sz="quarter" idx="11"/>
          </p:nvPr>
        </p:nvSpPr>
        <p:spPr/>
        <p:txBody>
          <a:bodyPr/>
          <a:lstStyle/>
          <a:p>
            <a:r>
              <a:rPr lang="fr-FR"/>
              <a:t>Copyright © Jean Gayral 2024</a:t>
            </a:r>
          </a:p>
        </p:txBody>
      </p:sp>
      <p:sp>
        <p:nvSpPr>
          <p:cNvPr id="9" name="Espace réservé du numéro de diapositive 8">
            <a:extLst>
              <a:ext uri="{FF2B5EF4-FFF2-40B4-BE49-F238E27FC236}">
                <a16:creationId xmlns:a16="http://schemas.microsoft.com/office/drawing/2014/main" id="{D01381D2-DDC1-70CB-396D-6691099A25B3}"/>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208218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6D7F7-6265-D3D8-C96A-0F2B1F6B10B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6ED94C9-50F5-7E02-A82D-29A08D7ACB7A}"/>
              </a:ext>
            </a:extLst>
          </p:cNvPr>
          <p:cNvSpPr>
            <a:spLocks noGrp="1"/>
          </p:cNvSpPr>
          <p:nvPr>
            <p:ph type="dt" sz="half" idx="10"/>
          </p:nvPr>
        </p:nvSpPr>
        <p:spPr/>
        <p:txBody>
          <a:bodyPr/>
          <a:lstStyle/>
          <a:p>
            <a:r>
              <a:rPr lang="fr-FR"/>
              <a:t>31/01/2024</a:t>
            </a:r>
          </a:p>
        </p:txBody>
      </p:sp>
      <p:sp>
        <p:nvSpPr>
          <p:cNvPr id="4" name="Espace réservé du pied de page 3">
            <a:extLst>
              <a:ext uri="{FF2B5EF4-FFF2-40B4-BE49-F238E27FC236}">
                <a16:creationId xmlns:a16="http://schemas.microsoft.com/office/drawing/2014/main" id="{AB9CF88C-06C6-011B-80A0-8C804E89A693}"/>
              </a:ext>
            </a:extLst>
          </p:cNvPr>
          <p:cNvSpPr>
            <a:spLocks noGrp="1"/>
          </p:cNvSpPr>
          <p:nvPr>
            <p:ph type="ftr" sz="quarter" idx="11"/>
          </p:nvPr>
        </p:nvSpPr>
        <p:spPr/>
        <p:txBody>
          <a:bodyPr/>
          <a:lstStyle/>
          <a:p>
            <a:r>
              <a:rPr lang="fr-FR"/>
              <a:t>Copyright © Jean Gayral 2024</a:t>
            </a:r>
          </a:p>
        </p:txBody>
      </p:sp>
      <p:sp>
        <p:nvSpPr>
          <p:cNvPr id="5" name="Espace réservé du numéro de diapositive 4">
            <a:extLst>
              <a:ext uri="{FF2B5EF4-FFF2-40B4-BE49-F238E27FC236}">
                <a16:creationId xmlns:a16="http://schemas.microsoft.com/office/drawing/2014/main" id="{580FF6AB-B022-6AF9-BE02-52200C99C728}"/>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19697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F6B07D-B30F-C7BF-1186-0436799D4B4B}"/>
              </a:ext>
            </a:extLst>
          </p:cNvPr>
          <p:cNvSpPr>
            <a:spLocks noGrp="1"/>
          </p:cNvSpPr>
          <p:nvPr>
            <p:ph type="dt" sz="half" idx="10"/>
          </p:nvPr>
        </p:nvSpPr>
        <p:spPr/>
        <p:txBody>
          <a:bodyPr/>
          <a:lstStyle/>
          <a:p>
            <a:r>
              <a:rPr lang="fr-FR"/>
              <a:t>31/01/2024</a:t>
            </a:r>
          </a:p>
        </p:txBody>
      </p:sp>
      <p:sp>
        <p:nvSpPr>
          <p:cNvPr id="3" name="Espace réservé du pied de page 2">
            <a:extLst>
              <a:ext uri="{FF2B5EF4-FFF2-40B4-BE49-F238E27FC236}">
                <a16:creationId xmlns:a16="http://schemas.microsoft.com/office/drawing/2014/main" id="{0AE85DDD-F911-2237-0C8A-1DF6C19692D9}"/>
              </a:ext>
            </a:extLst>
          </p:cNvPr>
          <p:cNvSpPr>
            <a:spLocks noGrp="1"/>
          </p:cNvSpPr>
          <p:nvPr>
            <p:ph type="ftr" sz="quarter" idx="11"/>
          </p:nvPr>
        </p:nvSpPr>
        <p:spPr/>
        <p:txBody>
          <a:bodyPr/>
          <a:lstStyle/>
          <a:p>
            <a:r>
              <a:rPr lang="fr-FR"/>
              <a:t>Copyright © Jean Gayral 2024</a:t>
            </a:r>
          </a:p>
        </p:txBody>
      </p:sp>
      <p:sp>
        <p:nvSpPr>
          <p:cNvPr id="4" name="Espace réservé du numéro de diapositive 3">
            <a:extLst>
              <a:ext uri="{FF2B5EF4-FFF2-40B4-BE49-F238E27FC236}">
                <a16:creationId xmlns:a16="http://schemas.microsoft.com/office/drawing/2014/main" id="{958A54F7-E778-7F0D-3476-B1676DBE4F62}"/>
              </a:ext>
            </a:extLst>
          </p:cNvPr>
          <p:cNvSpPr>
            <a:spLocks noGrp="1"/>
          </p:cNvSpPr>
          <p:nvPr>
            <p:ph type="sldNum" sz="quarter" idx="12"/>
          </p:nvPr>
        </p:nvSpPr>
        <p:spPr/>
        <p:txBody>
          <a:bodyPr/>
          <a:lstStyle/>
          <a:p>
            <a:fld id="{A6D8CDFA-B049-40C0-9CCE-63256509276F}" type="slidenum">
              <a:rPr lang="fr-FR" smtClean="0"/>
              <a:t>‹N°›</a:t>
            </a:fld>
            <a:endParaRPr lang="fr-FR"/>
          </a:p>
        </p:txBody>
      </p:sp>
      <p:pic>
        <p:nvPicPr>
          <p:cNvPr id="5" name="Image 4" descr="Une image contenant texte, clipart&#10;&#10;Description générée automatiquement">
            <a:extLst>
              <a:ext uri="{FF2B5EF4-FFF2-40B4-BE49-F238E27FC236}">
                <a16:creationId xmlns:a16="http://schemas.microsoft.com/office/drawing/2014/main" id="{15BCEB34-6232-AB66-D160-B0283A8D4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2369" y="163927"/>
            <a:ext cx="1502876" cy="555004"/>
          </a:xfrm>
          <a:prstGeom prst="rect">
            <a:avLst/>
          </a:prstGeom>
        </p:spPr>
      </p:pic>
      <p:sp>
        <p:nvSpPr>
          <p:cNvPr id="6" name="Rectangle à coins arrondis 8">
            <a:extLst>
              <a:ext uri="{FF2B5EF4-FFF2-40B4-BE49-F238E27FC236}">
                <a16:creationId xmlns:a16="http://schemas.microsoft.com/office/drawing/2014/main" id="{C56AD3E2-91DA-333F-2B3E-8B48D6A5E3D2}"/>
              </a:ext>
            </a:extLst>
          </p:cNvPr>
          <p:cNvSpPr/>
          <p:nvPr userDrawn="1"/>
        </p:nvSpPr>
        <p:spPr>
          <a:xfrm>
            <a:off x="637592" y="861213"/>
            <a:ext cx="10916816" cy="5495137"/>
          </a:xfrm>
          <a:prstGeom prst="roundRect">
            <a:avLst>
              <a:gd name="adj" fmla="val 2127"/>
            </a:avLst>
          </a:prstGeom>
          <a:solidFill>
            <a:srgbClr val="EAEAEA"/>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ヒラギノ角ゴ Pro W3" charset="-128"/>
            </a:endParaRPr>
          </a:p>
        </p:txBody>
      </p:sp>
    </p:spTree>
    <p:extLst>
      <p:ext uri="{BB962C8B-B14F-4D97-AF65-F5344CB8AC3E}">
        <p14:creationId xmlns:p14="http://schemas.microsoft.com/office/powerpoint/2010/main" val="38127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9CFE6-86CB-0FB7-AB51-4FC899594B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BD84B4C-EC30-20EE-4F8C-2A0D48DE0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0553734-8B55-8481-D981-F065E89F0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A0335D-5347-7585-5657-52F92F0B421E}"/>
              </a:ext>
            </a:extLst>
          </p:cNvPr>
          <p:cNvSpPr>
            <a:spLocks noGrp="1"/>
          </p:cNvSpPr>
          <p:nvPr>
            <p:ph type="dt" sz="half" idx="10"/>
          </p:nvPr>
        </p:nvSpPr>
        <p:spPr/>
        <p:txBody>
          <a:bodyPr/>
          <a:lstStyle/>
          <a:p>
            <a:r>
              <a:rPr lang="fr-FR"/>
              <a:t>31/01/2024</a:t>
            </a:r>
          </a:p>
        </p:txBody>
      </p:sp>
      <p:sp>
        <p:nvSpPr>
          <p:cNvPr id="6" name="Espace réservé du pied de page 5">
            <a:extLst>
              <a:ext uri="{FF2B5EF4-FFF2-40B4-BE49-F238E27FC236}">
                <a16:creationId xmlns:a16="http://schemas.microsoft.com/office/drawing/2014/main" id="{C430A0E7-C5B4-BB4A-2785-315A9BA3B561}"/>
              </a:ext>
            </a:extLst>
          </p:cNvPr>
          <p:cNvSpPr>
            <a:spLocks noGrp="1"/>
          </p:cNvSpPr>
          <p:nvPr>
            <p:ph type="ftr" sz="quarter" idx="11"/>
          </p:nvPr>
        </p:nvSpPr>
        <p:spPr/>
        <p:txBody>
          <a:bodyPr/>
          <a:lstStyle/>
          <a:p>
            <a:r>
              <a:rPr lang="fr-FR"/>
              <a:t>Copyright © Jean Gayral 2024</a:t>
            </a:r>
          </a:p>
        </p:txBody>
      </p:sp>
      <p:sp>
        <p:nvSpPr>
          <p:cNvPr id="7" name="Espace réservé du numéro de diapositive 6">
            <a:extLst>
              <a:ext uri="{FF2B5EF4-FFF2-40B4-BE49-F238E27FC236}">
                <a16:creationId xmlns:a16="http://schemas.microsoft.com/office/drawing/2014/main" id="{BBC2BF0B-7D94-CFBF-9370-3C397EB42C95}"/>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218994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EBAC8-B439-6C0D-9FDD-26395B05BD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DB0BFE-63AB-AB86-CE6A-2533F92A3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42C752-6428-1908-D33F-280C47DA8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04D940-BE92-6432-3B91-90A83D43D637}"/>
              </a:ext>
            </a:extLst>
          </p:cNvPr>
          <p:cNvSpPr>
            <a:spLocks noGrp="1"/>
          </p:cNvSpPr>
          <p:nvPr>
            <p:ph type="dt" sz="half" idx="10"/>
          </p:nvPr>
        </p:nvSpPr>
        <p:spPr/>
        <p:txBody>
          <a:bodyPr/>
          <a:lstStyle/>
          <a:p>
            <a:r>
              <a:rPr lang="fr-FR"/>
              <a:t>31/01/2024</a:t>
            </a:r>
          </a:p>
        </p:txBody>
      </p:sp>
      <p:sp>
        <p:nvSpPr>
          <p:cNvPr id="6" name="Espace réservé du pied de page 5">
            <a:extLst>
              <a:ext uri="{FF2B5EF4-FFF2-40B4-BE49-F238E27FC236}">
                <a16:creationId xmlns:a16="http://schemas.microsoft.com/office/drawing/2014/main" id="{F078FC15-76F3-0FE0-8518-AD8DE5F35EB7}"/>
              </a:ext>
            </a:extLst>
          </p:cNvPr>
          <p:cNvSpPr>
            <a:spLocks noGrp="1"/>
          </p:cNvSpPr>
          <p:nvPr>
            <p:ph type="ftr" sz="quarter" idx="11"/>
          </p:nvPr>
        </p:nvSpPr>
        <p:spPr/>
        <p:txBody>
          <a:bodyPr/>
          <a:lstStyle/>
          <a:p>
            <a:r>
              <a:rPr lang="fr-FR"/>
              <a:t>Copyright © Jean Gayral 2024</a:t>
            </a:r>
          </a:p>
        </p:txBody>
      </p:sp>
      <p:sp>
        <p:nvSpPr>
          <p:cNvPr id="7" name="Espace réservé du numéro de diapositive 6">
            <a:extLst>
              <a:ext uri="{FF2B5EF4-FFF2-40B4-BE49-F238E27FC236}">
                <a16:creationId xmlns:a16="http://schemas.microsoft.com/office/drawing/2014/main" id="{4D7BFAB7-6053-237A-4498-6D47485F09DC}"/>
              </a:ext>
            </a:extLst>
          </p:cNvPr>
          <p:cNvSpPr>
            <a:spLocks noGrp="1"/>
          </p:cNvSpPr>
          <p:nvPr>
            <p:ph type="sldNum" sz="quarter" idx="12"/>
          </p:nvPr>
        </p:nvSpPr>
        <p:spPr/>
        <p:txBody>
          <a:bodyPr/>
          <a:lstStyle/>
          <a:p>
            <a:fld id="{A6D8CDFA-B049-40C0-9CCE-63256509276F}" type="slidenum">
              <a:rPr lang="fr-FR" smtClean="0"/>
              <a:t>‹N°›</a:t>
            </a:fld>
            <a:endParaRPr lang="fr-FR"/>
          </a:p>
        </p:txBody>
      </p:sp>
    </p:spTree>
    <p:extLst>
      <p:ext uri="{BB962C8B-B14F-4D97-AF65-F5344CB8AC3E}">
        <p14:creationId xmlns:p14="http://schemas.microsoft.com/office/powerpoint/2010/main" val="257386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9A5CE0-CDAB-49E8-9444-2F1DED22D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5CAC1A-6CA1-B16D-0B7D-C1A107790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6DAFC2-A721-FE00-89CD-00BEBD8C5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31/01/2024</a:t>
            </a:r>
          </a:p>
        </p:txBody>
      </p:sp>
      <p:sp>
        <p:nvSpPr>
          <p:cNvPr id="5" name="Espace réservé du pied de page 4">
            <a:extLst>
              <a:ext uri="{FF2B5EF4-FFF2-40B4-BE49-F238E27FC236}">
                <a16:creationId xmlns:a16="http://schemas.microsoft.com/office/drawing/2014/main" id="{C56194E0-571E-B65F-379E-229EBF3BD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Copyright © Jean Gayral 2024</a:t>
            </a:r>
          </a:p>
        </p:txBody>
      </p:sp>
      <p:sp>
        <p:nvSpPr>
          <p:cNvPr id="6" name="Espace réservé du numéro de diapositive 5">
            <a:extLst>
              <a:ext uri="{FF2B5EF4-FFF2-40B4-BE49-F238E27FC236}">
                <a16:creationId xmlns:a16="http://schemas.microsoft.com/office/drawing/2014/main" id="{EBBDEBA8-D3A7-520F-EC84-BC30D869C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8CDFA-B049-40C0-9CCE-63256509276F}" type="slidenum">
              <a:rPr lang="fr-FR" smtClean="0"/>
              <a:t>‹N°›</a:t>
            </a:fld>
            <a:endParaRPr lang="fr-FR"/>
          </a:p>
        </p:txBody>
      </p:sp>
    </p:spTree>
    <p:extLst>
      <p:ext uri="{BB962C8B-B14F-4D97-AF65-F5344CB8AC3E}">
        <p14:creationId xmlns:p14="http://schemas.microsoft.com/office/powerpoint/2010/main" val="389047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11BA19-7534-AB6A-F81C-8C090A7AB280}"/>
              </a:ext>
            </a:extLst>
          </p:cNvPr>
          <p:cNvSpPr txBox="1"/>
          <p:nvPr/>
        </p:nvSpPr>
        <p:spPr>
          <a:xfrm>
            <a:off x="2888013" y="1839699"/>
            <a:ext cx="6226961" cy="255454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fr-FR" sz="6000" dirty="0">
                <a:solidFill>
                  <a:schemeClr val="tx1">
                    <a:lumMod val="75000"/>
                    <a:lumOff val="25000"/>
                  </a:schemeClr>
                </a:solidFill>
              </a:rPr>
              <a:t>3</a:t>
            </a:r>
          </a:p>
          <a:p>
            <a:pPr algn="ctr"/>
            <a:endParaRPr lang="fr-FR" sz="2000" dirty="0">
              <a:solidFill>
                <a:schemeClr val="tx1">
                  <a:lumMod val="75000"/>
                  <a:lumOff val="25000"/>
                </a:schemeClr>
              </a:solidFill>
            </a:endParaRPr>
          </a:p>
          <a:p>
            <a:pPr algn="ctr"/>
            <a:r>
              <a:rPr lang="fr-FR" sz="4000" dirty="0">
                <a:solidFill>
                  <a:schemeClr val="tx1">
                    <a:lumMod val="75000"/>
                    <a:lumOff val="25000"/>
                  </a:schemeClr>
                </a:solidFill>
              </a:rPr>
              <a:t>Ce que l’IA peut faire et ce</a:t>
            </a:r>
            <a:br>
              <a:rPr lang="fr-FR" sz="4000" dirty="0">
                <a:solidFill>
                  <a:schemeClr val="tx1">
                    <a:lumMod val="75000"/>
                    <a:lumOff val="25000"/>
                  </a:schemeClr>
                </a:solidFill>
              </a:rPr>
            </a:br>
            <a:r>
              <a:rPr lang="fr-FR" sz="4000" dirty="0">
                <a:solidFill>
                  <a:schemeClr val="tx1">
                    <a:lumMod val="75000"/>
                    <a:lumOff val="25000"/>
                  </a:schemeClr>
                </a:solidFill>
              </a:rPr>
              <a:t>qu’elle ne pourra jamais faire</a:t>
            </a:r>
          </a:p>
        </p:txBody>
      </p:sp>
      <p:sp>
        <p:nvSpPr>
          <p:cNvPr id="3" name="Espace réservé de la date 2">
            <a:extLst>
              <a:ext uri="{FF2B5EF4-FFF2-40B4-BE49-F238E27FC236}">
                <a16:creationId xmlns:a16="http://schemas.microsoft.com/office/drawing/2014/main" id="{61593555-710D-E177-936D-F18D2806E931}"/>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1B893365-9475-0909-9416-1522B4FAB7F6}"/>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01438060-85E4-60A6-87E0-1D394896325D}"/>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a:t>
            </a:fld>
            <a:endParaRPr lang="fr-FR"/>
          </a:p>
        </p:txBody>
      </p:sp>
    </p:spTree>
    <p:extLst>
      <p:ext uri="{BB962C8B-B14F-4D97-AF65-F5344CB8AC3E}">
        <p14:creationId xmlns:p14="http://schemas.microsoft.com/office/powerpoint/2010/main" val="235239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10</a:t>
            </a:fld>
            <a:endParaRPr lang="fr-FR"/>
          </a:p>
        </p:txBody>
      </p:sp>
      <p:sp>
        <p:nvSpPr>
          <p:cNvPr id="5" name="ZoneTexte 4">
            <a:extLst>
              <a:ext uri="{FF2B5EF4-FFF2-40B4-BE49-F238E27FC236}">
                <a16:creationId xmlns:a16="http://schemas.microsoft.com/office/drawing/2014/main" id="{4FD916C9-26D3-3B6B-E599-C16FE50D4933}"/>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Une chose est sure : une</a:t>
            </a:r>
            <a:r>
              <a:rPr lang="fr-FR" sz="2800" dirty="0">
                <a:solidFill>
                  <a:srgbClr val="C00000"/>
                </a:solidFill>
                <a:effectLst>
                  <a:outerShdw blurRad="38100" dist="38100" dir="2700000" algn="tl">
                    <a:srgbClr val="000000">
                      <a:alpha val="43137"/>
                    </a:srgbClr>
                  </a:outerShdw>
                </a:effectLst>
              </a:rPr>
              <a:t> IA </a:t>
            </a:r>
            <a:r>
              <a:rPr lang="fr-FR" sz="2800" dirty="0">
                <a:solidFill>
                  <a:schemeClr val="tx1">
                    <a:lumMod val="65000"/>
                    <a:lumOff val="35000"/>
                  </a:schemeClr>
                </a:solidFill>
                <a:effectLst>
                  <a:outerShdw blurRad="38100" dist="38100" dir="2700000" algn="tl">
                    <a:srgbClr val="000000">
                      <a:alpha val="43137"/>
                    </a:srgbClr>
                  </a:outerShdw>
                </a:effectLst>
              </a:rPr>
              <a:t>ne fera jamais partie de ce tableau !</a:t>
            </a:r>
          </a:p>
        </p:txBody>
      </p:sp>
      <p:pic>
        <p:nvPicPr>
          <p:cNvPr id="1028" name="Picture 4" descr="Résultat d’images pour mozard">
            <a:extLst>
              <a:ext uri="{FF2B5EF4-FFF2-40B4-BE49-F238E27FC236}">
                <a16:creationId xmlns:a16="http://schemas.microsoft.com/office/drawing/2014/main" id="{D4AE4D57-0DB7-89CA-1841-623A9899E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805" y="3422116"/>
            <a:ext cx="1304925" cy="13049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4DAA6DB3-62A3-277A-821C-C1BAFAE5A63A}"/>
              </a:ext>
            </a:extLst>
          </p:cNvPr>
          <p:cNvGrpSpPr/>
          <p:nvPr/>
        </p:nvGrpSpPr>
        <p:grpSpPr>
          <a:xfrm>
            <a:off x="9213795" y="1829491"/>
            <a:ext cx="1304926" cy="1350375"/>
            <a:chOff x="4438651" y="4602374"/>
            <a:chExt cx="1304926" cy="1350375"/>
          </a:xfrm>
          <a:effectLst>
            <a:outerShdw blurRad="50800" dist="38100" dir="2700000" algn="tl" rotWithShape="0">
              <a:prstClr val="black">
                <a:alpha val="40000"/>
              </a:prstClr>
            </a:outerShdw>
          </a:effectLst>
        </p:grpSpPr>
        <p:pic>
          <p:nvPicPr>
            <p:cNvPr id="1032" name="Picture 8" descr="Immanuel Kant Biography - Facts, Childhood, Family Life &amp; Achievements">
              <a:extLst>
                <a:ext uri="{FF2B5EF4-FFF2-40B4-BE49-F238E27FC236}">
                  <a16:creationId xmlns:a16="http://schemas.microsoft.com/office/drawing/2014/main" id="{AEC5F383-D006-E4D4-E211-5DAD66F7A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3" t="-139" r="16405" b="10973"/>
            <a:stretch/>
          </p:blipFill>
          <p:spPr bwMode="auto">
            <a:xfrm>
              <a:off x="4438651" y="4602374"/>
              <a:ext cx="1304926" cy="131668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9615FB5-59F1-F94E-C2EC-F4089DC97209}"/>
                </a:ext>
              </a:extLst>
            </p:cNvPr>
            <p:cNvSpPr txBox="1"/>
            <p:nvPr/>
          </p:nvSpPr>
          <p:spPr>
            <a:xfrm>
              <a:off x="4482806" y="5644972"/>
              <a:ext cx="518796" cy="307777"/>
            </a:xfrm>
            <a:prstGeom prst="rect">
              <a:avLst/>
            </a:prstGeom>
            <a:noFill/>
          </p:spPr>
          <p:txBody>
            <a:bodyPr wrap="none" rtlCol="0">
              <a:spAutoFit/>
            </a:bodyPr>
            <a:lstStyle/>
            <a:p>
              <a:r>
                <a:rPr lang="fr-FR" sz="1400" i="1" dirty="0">
                  <a:solidFill>
                    <a:schemeClr val="bg1"/>
                  </a:solidFill>
                </a:rPr>
                <a:t>Kant</a:t>
              </a:r>
            </a:p>
          </p:txBody>
        </p:sp>
      </p:grpSp>
      <p:grpSp>
        <p:nvGrpSpPr>
          <p:cNvPr id="10" name="Groupe 9">
            <a:extLst>
              <a:ext uri="{FF2B5EF4-FFF2-40B4-BE49-F238E27FC236}">
                <a16:creationId xmlns:a16="http://schemas.microsoft.com/office/drawing/2014/main" id="{AFF5CD7F-942F-5A0E-E48C-841D6D67AE37}"/>
              </a:ext>
            </a:extLst>
          </p:cNvPr>
          <p:cNvGrpSpPr/>
          <p:nvPr/>
        </p:nvGrpSpPr>
        <p:grpSpPr>
          <a:xfrm>
            <a:off x="9118932" y="4095621"/>
            <a:ext cx="1273942" cy="1344974"/>
            <a:chOff x="7156969" y="4418096"/>
            <a:chExt cx="1273942" cy="1344974"/>
          </a:xfrm>
          <a:effectLst>
            <a:outerShdw blurRad="50800" dist="38100" dir="2700000" algn="tl" rotWithShape="0">
              <a:prstClr val="black">
                <a:alpha val="40000"/>
              </a:prstClr>
            </a:outerShdw>
          </a:effectLst>
        </p:grpSpPr>
        <p:pic>
          <p:nvPicPr>
            <p:cNvPr id="1038" name="Picture 14" descr="Voir les détails de l’image associée. Johan Volfgang Gete: Citati i MUDRE misli — Page 2 of 3 — Wannabe Man">
              <a:extLst>
                <a:ext uri="{FF2B5EF4-FFF2-40B4-BE49-F238E27FC236}">
                  <a16:creationId xmlns:a16="http://schemas.microsoft.com/office/drawing/2014/main" id="{3C449BFF-0173-9112-2E23-822BAF4B23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723"/>
            <a:stretch/>
          </p:blipFill>
          <p:spPr bwMode="auto">
            <a:xfrm>
              <a:off x="7156969" y="4418096"/>
              <a:ext cx="1273942" cy="131668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D200766-BF2B-4797-E187-4341B4FE4806}"/>
                </a:ext>
              </a:extLst>
            </p:cNvPr>
            <p:cNvSpPr txBox="1"/>
            <p:nvPr/>
          </p:nvSpPr>
          <p:spPr>
            <a:xfrm>
              <a:off x="7191599" y="5455293"/>
              <a:ext cx="712696" cy="307777"/>
            </a:xfrm>
            <a:prstGeom prst="rect">
              <a:avLst/>
            </a:prstGeom>
            <a:noFill/>
          </p:spPr>
          <p:txBody>
            <a:bodyPr wrap="none" rtlCol="0">
              <a:spAutoFit/>
            </a:bodyPr>
            <a:lstStyle/>
            <a:p>
              <a:r>
                <a:rPr lang="fr-FR" sz="1400" i="1" dirty="0">
                  <a:solidFill>
                    <a:schemeClr val="bg1"/>
                  </a:solidFill>
                </a:rPr>
                <a:t>Goethe</a:t>
              </a:r>
            </a:p>
          </p:txBody>
        </p:sp>
      </p:grpSp>
      <p:grpSp>
        <p:nvGrpSpPr>
          <p:cNvPr id="16" name="Groupe 15">
            <a:extLst>
              <a:ext uri="{FF2B5EF4-FFF2-40B4-BE49-F238E27FC236}">
                <a16:creationId xmlns:a16="http://schemas.microsoft.com/office/drawing/2014/main" id="{2D7FF804-0DB5-F2B5-22FF-6583270C992F}"/>
              </a:ext>
            </a:extLst>
          </p:cNvPr>
          <p:cNvGrpSpPr/>
          <p:nvPr/>
        </p:nvGrpSpPr>
        <p:grpSpPr>
          <a:xfrm>
            <a:off x="6395351" y="4704117"/>
            <a:ext cx="1329521" cy="1360920"/>
            <a:chOff x="6682851" y="4844578"/>
            <a:chExt cx="1329521" cy="1360920"/>
          </a:xfrm>
          <a:effectLst>
            <a:outerShdw blurRad="50800" dist="38100" dir="2700000" algn="tl" rotWithShape="0">
              <a:prstClr val="black">
                <a:alpha val="40000"/>
              </a:prstClr>
            </a:outerShdw>
          </a:effectLst>
        </p:grpSpPr>
        <p:pic>
          <p:nvPicPr>
            <p:cNvPr id="1044" name="Picture 20" descr="The life of Max Planck Part 1 | Famous Physicists | Farfromhomemovie.com">
              <a:extLst>
                <a:ext uri="{FF2B5EF4-FFF2-40B4-BE49-F238E27FC236}">
                  <a16:creationId xmlns:a16="http://schemas.microsoft.com/office/drawing/2014/main" id="{3512DABA-7239-3AD7-99D2-5BF69FFF95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694" b="14583"/>
            <a:stretch/>
          </p:blipFill>
          <p:spPr bwMode="auto">
            <a:xfrm>
              <a:off x="6693741" y="4844578"/>
              <a:ext cx="1318631" cy="1314053"/>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1E0D8554-42A2-8A33-B4BD-E23D950CA542}"/>
                </a:ext>
              </a:extLst>
            </p:cNvPr>
            <p:cNvSpPr txBox="1"/>
            <p:nvPr/>
          </p:nvSpPr>
          <p:spPr>
            <a:xfrm>
              <a:off x="6682851" y="5897721"/>
              <a:ext cx="662361" cy="307777"/>
            </a:xfrm>
            <a:prstGeom prst="rect">
              <a:avLst/>
            </a:prstGeom>
            <a:noFill/>
          </p:spPr>
          <p:txBody>
            <a:bodyPr wrap="none" rtlCol="0">
              <a:spAutoFit/>
            </a:bodyPr>
            <a:lstStyle/>
            <a:p>
              <a:r>
                <a:rPr lang="fr-FR" sz="1400" i="1" dirty="0">
                  <a:solidFill>
                    <a:schemeClr val="bg1"/>
                  </a:solidFill>
                </a:rPr>
                <a:t>Planck</a:t>
              </a:r>
            </a:p>
          </p:txBody>
        </p:sp>
      </p:grpSp>
      <p:grpSp>
        <p:nvGrpSpPr>
          <p:cNvPr id="18" name="Groupe 17">
            <a:extLst>
              <a:ext uri="{FF2B5EF4-FFF2-40B4-BE49-F238E27FC236}">
                <a16:creationId xmlns:a16="http://schemas.microsoft.com/office/drawing/2014/main" id="{37004428-EA30-C7E4-285E-95C03CE38108}"/>
              </a:ext>
            </a:extLst>
          </p:cNvPr>
          <p:cNvGrpSpPr/>
          <p:nvPr/>
        </p:nvGrpSpPr>
        <p:grpSpPr>
          <a:xfrm>
            <a:off x="7353345" y="2896833"/>
            <a:ext cx="1312264" cy="1335260"/>
            <a:chOff x="6697673" y="2945513"/>
            <a:chExt cx="1312264" cy="1335260"/>
          </a:xfrm>
          <a:effectLst>
            <a:outerShdw blurRad="50800" dist="38100" dir="2700000" algn="tl" rotWithShape="0">
              <a:prstClr val="black">
                <a:alpha val="40000"/>
              </a:prstClr>
            </a:outerShdw>
          </a:effectLst>
        </p:grpSpPr>
        <p:pic>
          <p:nvPicPr>
            <p:cNvPr id="1048" name="Picture 24" descr="Jean-Sébastien Bach » Vacances - Arts- Guides Voyages">
              <a:extLst>
                <a:ext uri="{FF2B5EF4-FFF2-40B4-BE49-F238E27FC236}">
                  <a16:creationId xmlns:a16="http://schemas.microsoft.com/office/drawing/2014/main" id="{F9F40D1B-2498-DE81-EBA8-6F3F78FAA0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178" b="20315"/>
            <a:stretch/>
          </p:blipFill>
          <p:spPr bwMode="auto">
            <a:xfrm>
              <a:off x="6697673" y="2945513"/>
              <a:ext cx="1304926" cy="130492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ACBF3E16-A8E7-9F36-869D-26C8309964C3}"/>
                </a:ext>
              </a:extLst>
            </p:cNvPr>
            <p:cNvSpPr txBox="1"/>
            <p:nvPr/>
          </p:nvSpPr>
          <p:spPr>
            <a:xfrm>
              <a:off x="7466198" y="3972996"/>
              <a:ext cx="543739" cy="307777"/>
            </a:xfrm>
            <a:prstGeom prst="rect">
              <a:avLst/>
            </a:prstGeom>
            <a:noFill/>
          </p:spPr>
          <p:txBody>
            <a:bodyPr wrap="none" rtlCol="0">
              <a:spAutoFit/>
            </a:bodyPr>
            <a:lstStyle/>
            <a:p>
              <a:r>
                <a:rPr lang="fr-FR" sz="1400" i="1" dirty="0">
                  <a:solidFill>
                    <a:schemeClr val="bg1"/>
                  </a:solidFill>
                </a:rPr>
                <a:t>Bach</a:t>
              </a:r>
            </a:p>
          </p:txBody>
        </p:sp>
      </p:grpSp>
      <p:grpSp>
        <p:nvGrpSpPr>
          <p:cNvPr id="20" name="Groupe 19">
            <a:extLst>
              <a:ext uri="{FF2B5EF4-FFF2-40B4-BE49-F238E27FC236}">
                <a16:creationId xmlns:a16="http://schemas.microsoft.com/office/drawing/2014/main" id="{FBA1A2E5-ED16-8C1A-9BF9-E912D8DCE693}"/>
              </a:ext>
            </a:extLst>
          </p:cNvPr>
          <p:cNvGrpSpPr/>
          <p:nvPr/>
        </p:nvGrpSpPr>
        <p:grpSpPr>
          <a:xfrm>
            <a:off x="4209718" y="4405410"/>
            <a:ext cx="1338567" cy="1381923"/>
            <a:chOff x="5582756" y="1974511"/>
            <a:chExt cx="1338567" cy="1381923"/>
          </a:xfrm>
        </p:grpSpPr>
        <p:pic>
          <p:nvPicPr>
            <p:cNvPr id="1050" name="Picture 26" descr="Albert Camus - 50 ans plus tard | Le Devoir">
              <a:extLst>
                <a:ext uri="{FF2B5EF4-FFF2-40B4-BE49-F238E27FC236}">
                  <a16:creationId xmlns:a16="http://schemas.microsoft.com/office/drawing/2014/main" id="{BEF30831-7750-D461-C93A-944592829F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850" y="2010743"/>
              <a:ext cx="1296473" cy="13456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3BE5744B-451E-9A28-E31D-F8DEC15BDB4C}"/>
                </a:ext>
              </a:extLst>
            </p:cNvPr>
            <p:cNvSpPr txBox="1"/>
            <p:nvPr/>
          </p:nvSpPr>
          <p:spPr>
            <a:xfrm>
              <a:off x="5582756" y="1974511"/>
              <a:ext cx="678391" cy="307777"/>
            </a:xfrm>
            <a:prstGeom prst="rect">
              <a:avLst/>
            </a:prstGeom>
            <a:noFill/>
          </p:spPr>
          <p:txBody>
            <a:bodyPr wrap="none" rtlCol="0">
              <a:spAutoFit/>
            </a:bodyPr>
            <a:lstStyle/>
            <a:p>
              <a:r>
                <a:rPr lang="fr-FR" sz="1400" i="1" dirty="0">
                  <a:solidFill>
                    <a:schemeClr val="bg1"/>
                  </a:solidFill>
                </a:rPr>
                <a:t>Camus</a:t>
              </a:r>
            </a:p>
          </p:txBody>
        </p:sp>
      </p:grpSp>
      <p:grpSp>
        <p:nvGrpSpPr>
          <p:cNvPr id="22" name="Groupe 21">
            <a:extLst>
              <a:ext uri="{FF2B5EF4-FFF2-40B4-BE49-F238E27FC236}">
                <a16:creationId xmlns:a16="http://schemas.microsoft.com/office/drawing/2014/main" id="{E54FE1AE-6E09-3F45-700D-76C24CEA33BD}"/>
              </a:ext>
            </a:extLst>
          </p:cNvPr>
          <p:cNvGrpSpPr/>
          <p:nvPr/>
        </p:nvGrpSpPr>
        <p:grpSpPr>
          <a:xfrm>
            <a:off x="1407523" y="1910687"/>
            <a:ext cx="1304925" cy="1372067"/>
            <a:chOff x="1407523" y="1910687"/>
            <a:chExt cx="1304925" cy="1372067"/>
          </a:xfrm>
        </p:grpSpPr>
        <p:pic>
          <p:nvPicPr>
            <p:cNvPr id="1026" name="Picture 2" descr="L'autoportrait de Leonard de Vinci à Turin - Easyvoyage">
              <a:extLst>
                <a:ext uri="{FF2B5EF4-FFF2-40B4-BE49-F238E27FC236}">
                  <a16:creationId xmlns:a16="http://schemas.microsoft.com/office/drawing/2014/main" id="{9E2E8DB2-CA16-6B38-7F67-600AAF08DD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7523" y="1910687"/>
              <a:ext cx="1304925" cy="1304925"/>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48867FE7-6C1C-D1B6-0485-EEEA378F7CE8}"/>
                </a:ext>
              </a:extLst>
            </p:cNvPr>
            <p:cNvSpPr txBox="1"/>
            <p:nvPr/>
          </p:nvSpPr>
          <p:spPr>
            <a:xfrm>
              <a:off x="1836148" y="2974977"/>
              <a:ext cx="774571" cy="307777"/>
            </a:xfrm>
            <a:prstGeom prst="rect">
              <a:avLst/>
            </a:prstGeom>
            <a:noFill/>
          </p:spPr>
          <p:txBody>
            <a:bodyPr wrap="none" rtlCol="0">
              <a:spAutoFit/>
            </a:bodyPr>
            <a:lstStyle/>
            <a:p>
              <a:r>
                <a:rPr lang="fr-FR" sz="1400" i="1" dirty="0">
                  <a:solidFill>
                    <a:srgbClr val="500000"/>
                  </a:solidFill>
                </a:rPr>
                <a:t>De Vinci</a:t>
              </a:r>
            </a:p>
          </p:txBody>
        </p:sp>
      </p:grpSp>
      <p:grpSp>
        <p:nvGrpSpPr>
          <p:cNvPr id="25" name="Groupe 24">
            <a:extLst>
              <a:ext uri="{FF2B5EF4-FFF2-40B4-BE49-F238E27FC236}">
                <a16:creationId xmlns:a16="http://schemas.microsoft.com/office/drawing/2014/main" id="{AADBBEAE-BC72-B621-AAF7-EFDA1D6F7AA9}"/>
              </a:ext>
            </a:extLst>
          </p:cNvPr>
          <p:cNvGrpSpPr/>
          <p:nvPr/>
        </p:nvGrpSpPr>
        <p:grpSpPr>
          <a:xfrm>
            <a:off x="1307024" y="4854777"/>
            <a:ext cx="1369242" cy="1386225"/>
            <a:chOff x="1307024" y="4854777"/>
            <a:chExt cx="1369242" cy="1386225"/>
          </a:xfrm>
        </p:grpSpPr>
        <p:pic>
          <p:nvPicPr>
            <p:cNvPr id="1034" name="Picture 10" descr="Pablo Picasso - The Picasso myth | Britannica">
              <a:extLst>
                <a:ext uri="{FF2B5EF4-FFF2-40B4-BE49-F238E27FC236}">
                  <a16:creationId xmlns:a16="http://schemas.microsoft.com/office/drawing/2014/main" id="{93602547-CD83-A38E-F79A-D0FEA95509E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444" b="22223"/>
            <a:stretch/>
          </p:blipFill>
          <p:spPr bwMode="auto">
            <a:xfrm>
              <a:off x="1371340" y="4926950"/>
              <a:ext cx="1304926" cy="13140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9F26DD7C-6565-D49D-2EAB-70AE7D68F869}"/>
                </a:ext>
              </a:extLst>
            </p:cNvPr>
            <p:cNvSpPr txBox="1"/>
            <p:nvPr/>
          </p:nvSpPr>
          <p:spPr>
            <a:xfrm>
              <a:off x="1307024" y="4854777"/>
              <a:ext cx="718915" cy="307777"/>
            </a:xfrm>
            <a:prstGeom prst="rect">
              <a:avLst/>
            </a:prstGeom>
            <a:noFill/>
          </p:spPr>
          <p:txBody>
            <a:bodyPr wrap="none" rtlCol="0">
              <a:spAutoFit/>
            </a:bodyPr>
            <a:lstStyle/>
            <a:p>
              <a:r>
                <a:rPr lang="fr-FR" sz="1400" i="1" dirty="0">
                  <a:solidFill>
                    <a:schemeClr val="bg1"/>
                  </a:solidFill>
                </a:rPr>
                <a:t>Picasso</a:t>
              </a:r>
            </a:p>
          </p:txBody>
        </p:sp>
      </p:grpSp>
      <p:grpSp>
        <p:nvGrpSpPr>
          <p:cNvPr id="26" name="Groupe 25">
            <a:extLst>
              <a:ext uri="{FF2B5EF4-FFF2-40B4-BE49-F238E27FC236}">
                <a16:creationId xmlns:a16="http://schemas.microsoft.com/office/drawing/2014/main" id="{5082C2FD-2DDE-06C8-222A-CA34AFD277BE}"/>
              </a:ext>
            </a:extLst>
          </p:cNvPr>
          <p:cNvGrpSpPr/>
          <p:nvPr/>
        </p:nvGrpSpPr>
        <p:grpSpPr>
          <a:xfrm>
            <a:off x="3825263" y="2532035"/>
            <a:ext cx="1273942" cy="1369843"/>
            <a:chOff x="3825263" y="2532035"/>
            <a:chExt cx="1273942" cy="1369843"/>
          </a:xfrm>
        </p:grpSpPr>
        <p:pic>
          <p:nvPicPr>
            <p:cNvPr id="1030" name="Picture 6" descr="The Mystery Of The Newly-Discovered Einstein Manuscript: Why Did He ...">
              <a:extLst>
                <a:ext uri="{FF2B5EF4-FFF2-40B4-BE49-F238E27FC236}">
                  <a16:creationId xmlns:a16="http://schemas.microsoft.com/office/drawing/2014/main" id="{73FBAB8F-6835-3A5B-123A-C12C228C6B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1157"/>
            <a:stretch/>
          </p:blipFill>
          <p:spPr bwMode="auto">
            <a:xfrm>
              <a:off x="3825263" y="2532035"/>
              <a:ext cx="1273942" cy="13371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CE0B019C-A27F-FE22-6DA6-C207DA9DDC87}"/>
                </a:ext>
              </a:extLst>
            </p:cNvPr>
            <p:cNvSpPr txBox="1"/>
            <p:nvPr/>
          </p:nvSpPr>
          <p:spPr>
            <a:xfrm>
              <a:off x="3825263" y="3594101"/>
              <a:ext cx="754630" cy="307777"/>
            </a:xfrm>
            <a:prstGeom prst="rect">
              <a:avLst/>
            </a:prstGeom>
            <a:noFill/>
          </p:spPr>
          <p:txBody>
            <a:bodyPr wrap="none" rtlCol="0">
              <a:spAutoFit/>
            </a:bodyPr>
            <a:lstStyle/>
            <a:p>
              <a:r>
                <a:rPr lang="fr-FR" sz="1400" i="1" dirty="0">
                  <a:solidFill>
                    <a:schemeClr val="bg1"/>
                  </a:solidFill>
                </a:rPr>
                <a:t>Einstein</a:t>
              </a:r>
            </a:p>
          </p:txBody>
        </p:sp>
      </p:grpSp>
      <p:sp>
        <p:nvSpPr>
          <p:cNvPr id="27" name="ZoneTexte 26">
            <a:extLst>
              <a:ext uri="{FF2B5EF4-FFF2-40B4-BE49-F238E27FC236}">
                <a16:creationId xmlns:a16="http://schemas.microsoft.com/office/drawing/2014/main" id="{4D3EE512-237C-5FBF-57AC-C73063850BA6}"/>
              </a:ext>
            </a:extLst>
          </p:cNvPr>
          <p:cNvSpPr txBox="1"/>
          <p:nvPr/>
        </p:nvSpPr>
        <p:spPr>
          <a:xfrm>
            <a:off x="10714586" y="5911148"/>
            <a:ext cx="639214" cy="369332"/>
          </a:xfrm>
          <a:prstGeom prst="rect">
            <a:avLst/>
          </a:prstGeom>
          <a:noFill/>
        </p:spPr>
        <p:txBody>
          <a:bodyPr wrap="none" rtlCol="0">
            <a:spAutoFit/>
          </a:bodyPr>
          <a:lstStyle/>
          <a:p>
            <a:r>
              <a:rPr lang="fr-FR" dirty="0"/>
              <a:t>etc…</a:t>
            </a:r>
          </a:p>
        </p:txBody>
      </p:sp>
      <p:grpSp>
        <p:nvGrpSpPr>
          <p:cNvPr id="39" name="Groupe 38">
            <a:extLst>
              <a:ext uri="{FF2B5EF4-FFF2-40B4-BE49-F238E27FC236}">
                <a16:creationId xmlns:a16="http://schemas.microsoft.com/office/drawing/2014/main" id="{9BD38A7C-5639-9E0F-ED12-FB18CACE675F}"/>
              </a:ext>
            </a:extLst>
          </p:cNvPr>
          <p:cNvGrpSpPr/>
          <p:nvPr/>
        </p:nvGrpSpPr>
        <p:grpSpPr>
          <a:xfrm>
            <a:off x="5595738" y="1804792"/>
            <a:ext cx="1271064" cy="1337157"/>
            <a:chOff x="5595738" y="1804792"/>
            <a:chExt cx="1271064" cy="1337157"/>
          </a:xfrm>
        </p:grpSpPr>
        <p:pic>
          <p:nvPicPr>
            <p:cNvPr id="35" name="Image 34">
              <a:extLst>
                <a:ext uri="{FF2B5EF4-FFF2-40B4-BE49-F238E27FC236}">
                  <a16:creationId xmlns:a16="http://schemas.microsoft.com/office/drawing/2014/main" id="{9A9BF578-21C1-26D0-370E-BD13B12E438C}"/>
                </a:ext>
              </a:extLst>
            </p:cNvPr>
            <p:cNvPicPr>
              <a:picLocks noChangeAspect="1"/>
            </p:cNvPicPr>
            <p:nvPr/>
          </p:nvPicPr>
          <p:blipFill rotWithShape="1">
            <a:blip r:embed="rId11"/>
            <a:srcRect r="28601"/>
            <a:stretch/>
          </p:blipFill>
          <p:spPr>
            <a:xfrm>
              <a:off x="5595738" y="1804792"/>
              <a:ext cx="1271064" cy="1337157"/>
            </a:xfrm>
            <a:prstGeom prst="rect">
              <a:avLst/>
            </a:prstGeom>
            <a:ln w="6350">
              <a:solidFill>
                <a:schemeClr val="tx1"/>
              </a:solidFill>
            </a:ln>
            <a:effectLst>
              <a:outerShdw blurRad="50800" dist="38100" dir="2700000" algn="tl" rotWithShape="0">
                <a:prstClr val="black">
                  <a:alpha val="40000"/>
                </a:prstClr>
              </a:outerShdw>
            </a:effectLst>
          </p:spPr>
        </p:pic>
        <p:grpSp>
          <p:nvGrpSpPr>
            <p:cNvPr id="36" name="Groupe 35">
              <a:extLst>
                <a:ext uri="{FF2B5EF4-FFF2-40B4-BE49-F238E27FC236}">
                  <a16:creationId xmlns:a16="http://schemas.microsoft.com/office/drawing/2014/main" id="{05A07C45-F464-434A-7C42-65510FACEF6B}"/>
                </a:ext>
              </a:extLst>
            </p:cNvPr>
            <p:cNvGrpSpPr/>
            <p:nvPr/>
          </p:nvGrpSpPr>
          <p:grpSpPr>
            <a:xfrm>
              <a:off x="5642035" y="1845269"/>
              <a:ext cx="1163025" cy="1272234"/>
              <a:chOff x="2733675" y="3014833"/>
              <a:chExt cx="1724025" cy="2838449"/>
            </a:xfrm>
          </p:grpSpPr>
          <p:cxnSp>
            <p:nvCxnSpPr>
              <p:cNvPr id="37" name="Connecteur droit 36">
                <a:extLst>
                  <a:ext uri="{FF2B5EF4-FFF2-40B4-BE49-F238E27FC236}">
                    <a16:creationId xmlns:a16="http://schemas.microsoft.com/office/drawing/2014/main" id="{1C78A4E2-DB71-1B2E-F23C-E4C577D50AA4}"/>
                  </a:ext>
                </a:extLst>
              </p:cNvPr>
              <p:cNvCxnSpPr/>
              <p:nvPr/>
            </p:nvCxnSpPr>
            <p:spPr>
              <a:xfrm>
                <a:off x="2733675" y="3014833"/>
                <a:ext cx="1724025" cy="2838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F8D496A-2453-9F50-C244-0D69091E33B9}"/>
                  </a:ext>
                </a:extLst>
              </p:cNvPr>
              <p:cNvCxnSpPr>
                <a:cxnSpLocks/>
              </p:cNvCxnSpPr>
              <p:nvPr/>
            </p:nvCxnSpPr>
            <p:spPr>
              <a:xfrm flipH="1">
                <a:off x="2759869" y="3014833"/>
                <a:ext cx="1697831" cy="2838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17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fill="hold"/>
                                        <p:tgtEl>
                                          <p:spTgt spid="1028"/>
                                        </p:tgtEl>
                                        <p:attrNameLst>
                                          <p:attrName>ppt_w</p:attrName>
                                        </p:attrNameLst>
                                      </p:cBhvr>
                                      <p:tavLst>
                                        <p:tav tm="0">
                                          <p:val>
                                            <p:fltVal val="0"/>
                                          </p:val>
                                        </p:tav>
                                        <p:tav tm="100000">
                                          <p:val>
                                            <p:strVal val="#ppt_w"/>
                                          </p:val>
                                        </p:tav>
                                      </p:tavLst>
                                    </p:anim>
                                    <p:anim calcmode="lin" valueType="num">
                                      <p:cBhvr>
                                        <p:cTn id="56" dur="500" fill="hold"/>
                                        <p:tgtEl>
                                          <p:spTgt spid="1028"/>
                                        </p:tgtEl>
                                        <p:attrNameLst>
                                          <p:attrName>ppt_h</p:attrName>
                                        </p:attrNameLst>
                                      </p:cBhvr>
                                      <p:tavLst>
                                        <p:tav tm="0">
                                          <p:val>
                                            <p:fltVal val="0"/>
                                          </p:val>
                                        </p:tav>
                                        <p:tav tm="100000">
                                          <p:val>
                                            <p:strVal val="#ppt_h"/>
                                          </p:val>
                                        </p:tav>
                                      </p:tavLst>
                                    </p:anim>
                                    <p:animEffect transition="in" filter="fade">
                                      <p:cBhvr>
                                        <p:cTn id="57" dur="500"/>
                                        <p:tgtEl>
                                          <p:spTgt spid="1028"/>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11BA19-7534-AB6A-F81C-8C090A7AB280}"/>
              </a:ext>
            </a:extLst>
          </p:cNvPr>
          <p:cNvSpPr txBox="1"/>
          <p:nvPr/>
        </p:nvSpPr>
        <p:spPr>
          <a:xfrm>
            <a:off x="1956104" y="1839699"/>
            <a:ext cx="8090806" cy="2554545"/>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fr-FR" sz="6000" dirty="0">
                <a:solidFill>
                  <a:schemeClr val="tx1">
                    <a:lumMod val="75000"/>
                    <a:lumOff val="25000"/>
                  </a:schemeClr>
                </a:solidFill>
              </a:rPr>
              <a:t>4</a:t>
            </a:r>
          </a:p>
          <a:p>
            <a:pPr algn="ctr"/>
            <a:endParaRPr lang="fr-FR" sz="2000" dirty="0">
              <a:solidFill>
                <a:schemeClr val="tx1">
                  <a:lumMod val="75000"/>
                  <a:lumOff val="25000"/>
                </a:schemeClr>
              </a:solidFill>
            </a:endParaRPr>
          </a:p>
          <a:p>
            <a:pPr algn="ctr"/>
            <a:r>
              <a:rPr lang="fr-FR" sz="4000" dirty="0">
                <a:solidFill>
                  <a:schemeClr val="tx1">
                    <a:lumMod val="75000"/>
                    <a:lumOff val="25000"/>
                  </a:schemeClr>
                </a:solidFill>
              </a:rPr>
              <a:t>Quels sont les dangers et les bienfaits </a:t>
            </a:r>
          </a:p>
          <a:p>
            <a:pPr algn="ctr"/>
            <a:r>
              <a:rPr lang="fr-FR" sz="4000" dirty="0">
                <a:solidFill>
                  <a:schemeClr val="tx1">
                    <a:lumMod val="75000"/>
                    <a:lumOff val="25000"/>
                  </a:schemeClr>
                </a:solidFill>
              </a:rPr>
              <a:t>de l’intelligence artificielle ?</a:t>
            </a:r>
          </a:p>
        </p:txBody>
      </p:sp>
      <p:sp>
        <p:nvSpPr>
          <p:cNvPr id="3" name="Espace réservé de la date 2">
            <a:extLst>
              <a:ext uri="{FF2B5EF4-FFF2-40B4-BE49-F238E27FC236}">
                <a16:creationId xmlns:a16="http://schemas.microsoft.com/office/drawing/2014/main" id="{61593555-710D-E177-936D-F18D2806E931}"/>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1B893365-9475-0909-9416-1522B4FAB7F6}"/>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01438060-85E4-60A6-87E0-1D394896325D}"/>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11</a:t>
            </a:fld>
            <a:endParaRPr lang="fr-FR"/>
          </a:p>
        </p:txBody>
      </p:sp>
    </p:spTree>
    <p:extLst>
      <p:ext uri="{BB962C8B-B14F-4D97-AF65-F5344CB8AC3E}">
        <p14:creationId xmlns:p14="http://schemas.microsoft.com/office/powerpoint/2010/main" val="403252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12</a:t>
            </a:fld>
            <a:endParaRPr lang="fr-FR"/>
          </a:p>
        </p:txBody>
      </p:sp>
      <p:sp>
        <p:nvSpPr>
          <p:cNvPr id="6" name="ZoneTexte 5">
            <a:extLst>
              <a:ext uri="{FF2B5EF4-FFF2-40B4-BE49-F238E27FC236}">
                <a16:creationId xmlns:a16="http://schemas.microsoft.com/office/drawing/2014/main" id="{84DCAC18-AEB1-E1F8-3D92-9E11619E6D8D}"/>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Quelques </a:t>
            </a:r>
            <a:r>
              <a:rPr lang="fr-FR" sz="2800" dirty="0">
                <a:solidFill>
                  <a:srgbClr val="C00000"/>
                </a:solidFill>
                <a:effectLst>
                  <a:outerShdw blurRad="38100" dist="38100" dir="2700000" algn="tl">
                    <a:srgbClr val="000000">
                      <a:alpha val="43137"/>
                    </a:srgbClr>
                  </a:outerShdw>
                </a:effectLst>
              </a:rPr>
              <a:t>menaces </a:t>
            </a:r>
            <a:r>
              <a:rPr lang="fr-FR" sz="2800" dirty="0">
                <a:solidFill>
                  <a:schemeClr val="tx1">
                    <a:lumMod val="65000"/>
                    <a:lumOff val="35000"/>
                  </a:schemeClr>
                </a:solidFill>
                <a:effectLst>
                  <a:outerShdw blurRad="38100" dist="38100" dir="2700000" algn="tl">
                    <a:srgbClr val="000000">
                      <a:alpha val="43137"/>
                    </a:srgbClr>
                  </a:outerShdw>
                </a:effectLst>
              </a:rPr>
              <a:t>dangereuses de </a:t>
            </a:r>
            <a:r>
              <a:rPr lang="fr-FR" sz="2800" dirty="0">
                <a:solidFill>
                  <a:srgbClr val="C00000"/>
                </a:solidFill>
                <a:effectLst>
                  <a:outerShdw blurRad="38100" dist="38100" dir="2700000" algn="tl">
                    <a:srgbClr val="000000">
                      <a:alpha val="43137"/>
                    </a:srgbClr>
                  </a:outerShdw>
                </a:effectLst>
              </a:rPr>
              <a:t>l’IA</a:t>
            </a:r>
          </a:p>
        </p:txBody>
      </p:sp>
      <p:sp>
        <p:nvSpPr>
          <p:cNvPr id="7" name="ZoneTexte 6">
            <a:extLst>
              <a:ext uri="{FF2B5EF4-FFF2-40B4-BE49-F238E27FC236}">
                <a16:creationId xmlns:a16="http://schemas.microsoft.com/office/drawing/2014/main" id="{30B390CE-87E6-98F3-F918-10ED5384C178}"/>
              </a:ext>
            </a:extLst>
          </p:cNvPr>
          <p:cNvSpPr txBox="1"/>
          <p:nvPr/>
        </p:nvSpPr>
        <p:spPr>
          <a:xfrm>
            <a:off x="1800225" y="1945814"/>
            <a:ext cx="7734874"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Chômage de masse </a:t>
            </a:r>
            <a:r>
              <a:rPr lang="fr-FR" sz="2000" dirty="0"/>
              <a:t>dû au remplacement de nombreux postes par l’IA</a:t>
            </a:r>
          </a:p>
        </p:txBody>
      </p:sp>
      <p:sp>
        <p:nvSpPr>
          <p:cNvPr id="8" name="ZoneTexte 7">
            <a:extLst>
              <a:ext uri="{FF2B5EF4-FFF2-40B4-BE49-F238E27FC236}">
                <a16:creationId xmlns:a16="http://schemas.microsoft.com/office/drawing/2014/main" id="{AA769119-EFDD-4B1D-DA01-E78C1DB7C1E1}"/>
              </a:ext>
            </a:extLst>
          </p:cNvPr>
          <p:cNvSpPr txBox="1"/>
          <p:nvPr/>
        </p:nvSpPr>
        <p:spPr>
          <a:xfrm>
            <a:off x="1800225" y="2990828"/>
            <a:ext cx="7625421"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Fausses vidéos </a:t>
            </a:r>
            <a:r>
              <a:rPr lang="fr-FR" sz="2000" dirty="0"/>
              <a:t>de quelqu’un pour lui faire dire ce qu’il n’a jamais dit.</a:t>
            </a:r>
          </a:p>
        </p:txBody>
      </p:sp>
      <p:sp>
        <p:nvSpPr>
          <p:cNvPr id="9" name="ZoneTexte 8">
            <a:extLst>
              <a:ext uri="{FF2B5EF4-FFF2-40B4-BE49-F238E27FC236}">
                <a16:creationId xmlns:a16="http://schemas.microsoft.com/office/drawing/2014/main" id="{E24760C5-0C2D-064D-75CD-94EC4F91D464}"/>
              </a:ext>
            </a:extLst>
          </p:cNvPr>
          <p:cNvSpPr txBox="1"/>
          <p:nvPr/>
        </p:nvSpPr>
        <p:spPr>
          <a:xfrm>
            <a:off x="1800225" y="3507949"/>
            <a:ext cx="7827656"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Générer de fausses preuves </a:t>
            </a:r>
            <a:r>
              <a:rPr lang="fr-FR" sz="2000" dirty="0"/>
              <a:t>et fomenter un chantage à grande échelle.</a:t>
            </a:r>
          </a:p>
        </p:txBody>
      </p:sp>
      <p:sp>
        <p:nvSpPr>
          <p:cNvPr id="10" name="ZoneTexte 9">
            <a:extLst>
              <a:ext uri="{FF2B5EF4-FFF2-40B4-BE49-F238E27FC236}">
                <a16:creationId xmlns:a16="http://schemas.microsoft.com/office/drawing/2014/main" id="{B3DAC038-4B8D-B8CF-2233-93CE980E8FDE}"/>
              </a:ext>
            </a:extLst>
          </p:cNvPr>
          <p:cNvSpPr txBox="1"/>
          <p:nvPr/>
        </p:nvSpPr>
        <p:spPr>
          <a:xfrm>
            <a:off x="1800225" y="4025070"/>
            <a:ext cx="8593891"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Ecrire des articles de propagande </a:t>
            </a:r>
            <a:r>
              <a:rPr lang="fr-FR" sz="2000" dirty="0"/>
              <a:t>semblant être émises par une source fiable.</a:t>
            </a:r>
          </a:p>
        </p:txBody>
      </p:sp>
      <p:sp>
        <p:nvSpPr>
          <p:cNvPr id="11" name="ZoneTexte 10">
            <a:extLst>
              <a:ext uri="{FF2B5EF4-FFF2-40B4-BE49-F238E27FC236}">
                <a16:creationId xmlns:a16="http://schemas.microsoft.com/office/drawing/2014/main" id="{7F2D4CF5-EDF5-AD89-BEFC-0E2C1CED3989}"/>
              </a:ext>
            </a:extLst>
          </p:cNvPr>
          <p:cNvSpPr txBox="1"/>
          <p:nvPr/>
        </p:nvSpPr>
        <p:spPr>
          <a:xfrm>
            <a:off x="1800225" y="4537425"/>
            <a:ext cx="8772786"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Cyber piratage de systèmes pilotés par IA </a:t>
            </a:r>
            <a:r>
              <a:rPr lang="fr-FR" sz="2000" dirty="0"/>
              <a:t>afin de perturber des infrastructures.</a:t>
            </a:r>
          </a:p>
        </p:txBody>
      </p:sp>
      <p:sp>
        <p:nvSpPr>
          <p:cNvPr id="12" name="ZoneTexte 11">
            <a:extLst>
              <a:ext uri="{FF2B5EF4-FFF2-40B4-BE49-F238E27FC236}">
                <a16:creationId xmlns:a16="http://schemas.microsoft.com/office/drawing/2014/main" id="{855B4D7D-35AB-4BC9-02EB-DA288F1769FC}"/>
              </a:ext>
            </a:extLst>
          </p:cNvPr>
          <p:cNvSpPr txBox="1"/>
          <p:nvPr/>
        </p:nvSpPr>
        <p:spPr>
          <a:xfrm>
            <a:off x="1800225" y="5059312"/>
            <a:ext cx="7858177"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Faciliter des escroqueries </a:t>
            </a:r>
            <a:r>
              <a:rPr lang="fr-FR" sz="2000" dirty="0"/>
              <a:t>de toutes natures et difficilement décelables</a:t>
            </a:r>
          </a:p>
        </p:txBody>
      </p:sp>
      <p:sp>
        <p:nvSpPr>
          <p:cNvPr id="15" name="ZoneTexte 14">
            <a:extLst>
              <a:ext uri="{FF2B5EF4-FFF2-40B4-BE49-F238E27FC236}">
                <a16:creationId xmlns:a16="http://schemas.microsoft.com/office/drawing/2014/main" id="{6FD1ACAC-5F87-5134-4136-E4964C39B4F1}"/>
              </a:ext>
            </a:extLst>
          </p:cNvPr>
          <p:cNvSpPr txBox="1"/>
          <p:nvPr/>
        </p:nvSpPr>
        <p:spPr>
          <a:xfrm>
            <a:off x="10714586" y="5911148"/>
            <a:ext cx="639214" cy="369332"/>
          </a:xfrm>
          <a:prstGeom prst="rect">
            <a:avLst/>
          </a:prstGeom>
          <a:noFill/>
        </p:spPr>
        <p:txBody>
          <a:bodyPr wrap="none" rtlCol="0">
            <a:spAutoFit/>
          </a:bodyPr>
          <a:lstStyle/>
          <a:p>
            <a:r>
              <a:rPr lang="fr-FR" dirty="0"/>
              <a:t>etc…</a:t>
            </a:r>
          </a:p>
        </p:txBody>
      </p:sp>
      <p:sp>
        <p:nvSpPr>
          <p:cNvPr id="17" name="ZoneTexte 16">
            <a:extLst>
              <a:ext uri="{FF2B5EF4-FFF2-40B4-BE49-F238E27FC236}">
                <a16:creationId xmlns:a16="http://schemas.microsoft.com/office/drawing/2014/main" id="{E3DF077D-61C6-A882-0C60-1654568598CF}"/>
              </a:ext>
            </a:extLst>
          </p:cNvPr>
          <p:cNvSpPr txBox="1"/>
          <p:nvPr/>
        </p:nvSpPr>
        <p:spPr>
          <a:xfrm>
            <a:off x="1800225" y="5571667"/>
            <a:ext cx="8386207" cy="400110"/>
          </a:xfrm>
          <a:prstGeom prst="rect">
            <a:avLst/>
          </a:prstGeom>
          <a:noFill/>
        </p:spPr>
        <p:txBody>
          <a:bodyPr wrap="none" rtlCol="0">
            <a:spAutoFit/>
          </a:bodyPr>
          <a:lstStyle/>
          <a:p>
            <a:pPr marL="342900" indent="-342900">
              <a:buFont typeface="Wingdings" panose="05000000000000000000" pitchFamily="2" charset="2"/>
              <a:buChar char="§"/>
            </a:pPr>
            <a:r>
              <a:rPr lang="fr-FR" sz="2000" b="1" dirty="0">
                <a:solidFill>
                  <a:srgbClr val="C00000"/>
                </a:solidFill>
              </a:rPr>
              <a:t>Corruption d’algorithmes de trading </a:t>
            </a:r>
            <a:r>
              <a:rPr lang="fr-FR" sz="2000" dirty="0"/>
              <a:t>pour manipuler les marchés financiers</a:t>
            </a:r>
          </a:p>
        </p:txBody>
      </p:sp>
      <p:sp>
        <p:nvSpPr>
          <p:cNvPr id="5" name="ZoneTexte 4">
            <a:extLst>
              <a:ext uri="{FF2B5EF4-FFF2-40B4-BE49-F238E27FC236}">
                <a16:creationId xmlns:a16="http://schemas.microsoft.com/office/drawing/2014/main" id="{8BF2EF56-957E-C2F9-5F09-359059DBC552}"/>
              </a:ext>
            </a:extLst>
          </p:cNvPr>
          <p:cNvSpPr txBox="1"/>
          <p:nvPr/>
        </p:nvSpPr>
        <p:spPr>
          <a:xfrm>
            <a:off x="1800225" y="2478431"/>
            <a:ext cx="7840416"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Gouffre énergétique </a:t>
            </a:r>
            <a:r>
              <a:rPr lang="fr-FR" sz="2000" dirty="0"/>
              <a:t>qui nécessitera une production massive d’énergie</a:t>
            </a:r>
          </a:p>
        </p:txBody>
      </p:sp>
    </p:spTree>
    <p:extLst>
      <p:ext uri="{BB962C8B-B14F-4D97-AF65-F5344CB8AC3E}">
        <p14:creationId xmlns:p14="http://schemas.microsoft.com/office/powerpoint/2010/main" val="12882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13</a:t>
            </a:fld>
            <a:endParaRPr lang="fr-FR"/>
          </a:p>
        </p:txBody>
      </p:sp>
      <p:sp>
        <p:nvSpPr>
          <p:cNvPr id="5" name="ZoneTexte 4">
            <a:extLst>
              <a:ext uri="{FF2B5EF4-FFF2-40B4-BE49-F238E27FC236}">
                <a16:creationId xmlns:a16="http://schemas.microsoft.com/office/drawing/2014/main" id="{8BC56631-99E2-C8A1-F473-FA2F86E35623}"/>
              </a:ext>
            </a:extLst>
          </p:cNvPr>
          <p:cNvSpPr txBox="1"/>
          <p:nvPr/>
        </p:nvSpPr>
        <p:spPr>
          <a:xfrm>
            <a:off x="1765505" y="1027891"/>
            <a:ext cx="8290283" cy="954107"/>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Exemples de </a:t>
            </a:r>
            <a:r>
              <a:rPr lang="fr-FR" sz="2800" dirty="0">
                <a:solidFill>
                  <a:srgbClr val="C00000"/>
                </a:solidFill>
                <a:effectLst>
                  <a:outerShdw blurRad="38100" dist="38100" dir="2700000" algn="tl">
                    <a:srgbClr val="000000">
                      <a:alpha val="43137"/>
                    </a:srgbClr>
                  </a:outerShdw>
                </a:effectLst>
              </a:rPr>
              <a:t>dangers de l’IA</a:t>
            </a:r>
            <a:r>
              <a:rPr lang="fr-FR" sz="2800" dirty="0">
                <a:solidFill>
                  <a:schemeClr val="tx1">
                    <a:lumMod val="75000"/>
                    <a:lumOff val="25000"/>
                  </a:schemeClr>
                </a:solidFill>
                <a:effectLst>
                  <a:outerShdw blurRad="38100" dist="38100" dir="2700000" algn="tl">
                    <a:srgbClr val="000000">
                      <a:alpha val="43137"/>
                    </a:srgbClr>
                  </a:outerShdw>
                </a:effectLst>
              </a:rPr>
              <a:t> qui se sont déjà produits et</a:t>
            </a:r>
            <a:br>
              <a:rPr lang="fr-FR" sz="2800" dirty="0">
                <a:solidFill>
                  <a:schemeClr val="tx1">
                    <a:lumMod val="75000"/>
                    <a:lumOff val="25000"/>
                  </a:schemeClr>
                </a:solidFill>
                <a:effectLst>
                  <a:outerShdw blurRad="38100" dist="38100" dir="2700000" algn="tl">
                    <a:srgbClr val="000000">
                      <a:alpha val="43137"/>
                    </a:srgbClr>
                  </a:outerShdw>
                </a:effectLst>
              </a:rPr>
            </a:br>
            <a:r>
              <a:rPr lang="fr-FR" sz="2800" dirty="0">
                <a:solidFill>
                  <a:schemeClr val="tx1">
                    <a:lumMod val="75000"/>
                    <a:lumOff val="25000"/>
                  </a:schemeClr>
                </a:solidFill>
                <a:effectLst>
                  <a:outerShdw blurRad="38100" dist="38100" dir="2700000" algn="tl">
                    <a:srgbClr val="000000">
                      <a:alpha val="43137"/>
                    </a:srgbClr>
                  </a:outerShdw>
                </a:effectLst>
              </a:rPr>
              <a:t>qui ont provoqué de graves </a:t>
            </a:r>
            <a:r>
              <a:rPr lang="fr-FR" sz="2800" dirty="0">
                <a:solidFill>
                  <a:srgbClr val="C00000"/>
                </a:solidFill>
                <a:effectLst>
                  <a:outerShdw blurRad="38100" dist="38100" dir="2700000" algn="tl">
                    <a:srgbClr val="000000">
                      <a:alpha val="43137"/>
                    </a:srgbClr>
                  </a:outerShdw>
                </a:effectLst>
              </a:rPr>
              <a:t>problèmes politiques</a:t>
            </a:r>
            <a:endParaRPr lang="fr-FR" sz="2800" dirty="0">
              <a:solidFill>
                <a:schemeClr val="tx1">
                  <a:lumMod val="75000"/>
                  <a:lumOff val="25000"/>
                </a:schemeClr>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id="{7489CB19-573F-F36A-8834-1FE60BB4B045}"/>
              </a:ext>
            </a:extLst>
          </p:cNvPr>
          <p:cNvSpPr txBox="1"/>
          <p:nvPr/>
        </p:nvSpPr>
        <p:spPr>
          <a:xfrm>
            <a:off x="3577741" y="2412886"/>
            <a:ext cx="7776059" cy="1200329"/>
          </a:xfrm>
          <a:prstGeom prst="rect">
            <a:avLst/>
          </a:prstGeom>
          <a:noFill/>
        </p:spPr>
        <p:txBody>
          <a:bodyPr wrap="square" rtlCol="0">
            <a:spAutoFit/>
          </a:bodyPr>
          <a:lstStyle/>
          <a:p>
            <a:r>
              <a:rPr lang="fr-FR" b="1" i="0" dirty="0">
                <a:solidFill>
                  <a:srgbClr val="C00000"/>
                </a:solidFill>
                <a:effectLst/>
              </a:rPr>
              <a:t>Cambridge </a:t>
            </a:r>
            <a:r>
              <a:rPr lang="fr-FR" b="1" i="0" dirty="0" err="1">
                <a:solidFill>
                  <a:srgbClr val="C00000"/>
                </a:solidFill>
                <a:effectLst/>
              </a:rPr>
              <a:t>Analytica</a:t>
            </a:r>
            <a:r>
              <a:rPr lang="fr-FR" b="1" i="0" dirty="0">
                <a:solidFill>
                  <a:srgbClr val="C00000"/>
                </a:solidFill>
                <a:effectLst/>
              </a:rPr>
              <a:t> </a:t>
            </a:r>
            <a:r>
              <a:rPr lang="fr-FR" b="0" i="0" dirty="0">
                <a:effectLst/>
              </a:rPr>
              <a:t>a été au cœur d'un </a:t>
            </a:r>
            <a:r>
              <a:rPr lang="fr-FR" b="0" i="0" u="none" strike="noStrike" dirty="0">
                <a:effectLst/>
              </a:rPr>
              <a:t>scandale mondial</a:t>
            </a:r>
            <a:r>
              <a:rPr lang="fr-FR" b="0" i="0" dirty="0">
                <a:effectLst/>
              </a:rPr>
              <a:t>, pour avoir organisé l'« aspiration » des données personnelles de </a:t>
            </a:r>
            <a:r>
              <a:rPr lang="fr-FR" b="1" i="0" dirty="0">
                <a:solidFill>
                  <a:srgbClr val="C00000"/>
                </a:solidFill>
                <a:effectLst/>
              </a:rPr>
              <a:t>87 millions d'utilisateurs </a:t>
            </a:r>
            <a:r>
              <a:rPr lang="fr-FR" i="0" dirty="0">
                <a:effectLst/>
              </a:rPr>
              <a:t>Facebook</a:t>
            </a:r>
            <a:r>
              <a:rPr lang="fr-FR" b="1" i="0" dirty="0">
                <a:solidFill>
                  <a:srgbClr val="C00000"/>
                </a:solidFill>
                <a:effectLst/>
              </a:rPr>
              <a:t> </a:t>
            </a:r>
            <a:r>
              <a:rPr lang="fr-FR" b="0" i="0" dirty="0">
                <a:effectLst/>
              </a:rPr>
              <a:t>dans le but de propager des messages favorables au </a:t>
            </a:r>
            <a:r>
              <a:rPr lang="fr-FR" b="1" i="0" u="none" strike="noStrike" dirty="0">
                <a:solidFill>
                  <a:srgbClr val="C00000"/>
                </a:solidFill>
                <a:effectLst/>
              </a:rPr>
              <a:t>Brexit</a:t>
            </a:r>
            <a:r>
              <a:rPr lang="fr-FR" b="0" i="0" dirty="0">
                <a:solidFill>
                  <a:srgbClr val="C00000"/>
                </a:solidFill>
                <a:effectLst/>
              </a:rPr>
              <a:t> </a:t>
            </a:r>
            <a:r>
              <a:rPr lang="fr-FR" b="0" i="0" dirty="0">
                <a:effectLst/>
              </a:rPr>
              <a:t>au Royaume-Uni et  au vote en faveur</a:t>
            </a:r>
            <a:r>
              <a:rPr lang="fr-FR" b="0" i="0" u="none" strike="noStrike" dirty="0">
                <a:effectLst/>
              </a:rPr>
              <a:t> de </a:t>
            </a:r>
            <a:r>
              <a:rPr lang="fr-FR" b="1" i="0" u="none" strike="noStrike" dirty="0">
                <a:solidFill>
                  <a:srgbClr val="C00000"/>
                </a:solidFill>
                <a:effectLst/>
              </a:rPr>
              <a:t>Donald Trump </a:t>
            </a:r>
            <a:r>
              <a:rPr lang="fr-FR" b="0" i="0" u="none" strike="noStrike" dirty="0">
                <a:effectLst/>
              </a:rPr>
              <a:t>aux États-Unis.</a:t>
            </a:r>
            <a:endParaRPr lang="fr-FR" dirty="0"/>
          </a:p>
        </p:txBody>
      </p:sp>
      <p:pic>
        <p:nvPicPr>
          <p:cNvPr id="1028" name="Picture 4" descr="Cambridge Analytica, que se hizo con datos de millones de usuarios de ...">
            <a:extLst>
              <a:ext uri="{FF2B5EF4-FFF2-40B4-BE49-F238E27FC236}">
                <a16:creationId xmlns:a16="http://schemas.microsoft.com/office/drawing/2014/main" id="{40AFF8F5-D9C9-B659-FAF2-0B008EF6A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19" y="2322026"/>
            <a:ext cx="2367050" cy="1365623"/>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B787173A-3E6C-0BFC-1943-46BD78F753C7}"/>
              </a:ext>
            </a:extLst>
          </p:cNvPr>
          <p:cNvGrpSpPr/>
          <p:nvPr/>
        </p:nvGrpSpPr>
        <p:grpSpPr>
          <a:xfrm>
            <a:off x="939799" y="4283336"/>
            <a:ext cx="9899596" cy="1477328"/>
            <a:chOff x="939799" y="4283336"/>
            <a:chExt cx="9899596" cy="1477328"/>
          </a:xfrm>
        </p:grpSpPr>
        <p:pic>
          <p:nvPicPr>
            <p:cNvPr id="1030" name="Picture 6" descr="Inside the Russian Troll Factory: Zombies and a Breakneck Pace - The ...">
              <a:extLst>
                <a:ext uri="{FF2B5EF4-FFF2-40B4-BE49-F238E27FC236}">
                  <a16:creationId xmlns:a16="http://schemas.microsoft.com/office/drawing/2014/main" id="{C99B2F60-6A54-5F05-056B-7967094F8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99" y="4360088"/>
              <a:ext cx="2527300" cy="1323824"/>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3E013A5-3336-587B-CC87-98976B10D1E8}"/>
                </a:ext>
              </a:extLst>
            </p:cNvPr>
            <p:cNvSpPr txBox="1"/>
            <p:nvPr/>
          </p:nvSpPr>
          <p:spPr>
            <a:xfrm>
              <a:off x="3819525" y="4283336"/>
              <a:ext cx="7019870" cy="1477328"/>
            </a:xfrm>
            <a:prstGeom prst="rect">
              <a:avLst/>
            </a:prstGeom>
            <a:noFill/>
          </p:spPr>
          <p:txBody>
            <a:bodyPr wrap="none" rtlCol="0">
              <a:spAutoFit/>
            </a:bodyPr>
            <a:lstStyle/>
            <a:p>
              <a:r>
                <a:rPr lang="fr-FR" b="1" i="0" dirty="0">
                  <a:solidFill>
                    <a:srgbClr val="C00000"/>
                  </a:solidFill>
                  <a:effectLst/>
                </a:rPr>
                <a:t>L’IRA</a:t>
              </a:r>
              <a:r>
                <a:rPr lang="fr-FR" b="0" i="0" dirty="0">
                  <a:effectLst/>
                </a:rPr>
                <a:t> </a:t>
              </a:r>
              <a:r>
                <a:rPr lang="fr-FR" b="0" i="0" dirty="0">
                  <a:solidFill>
                    <a:srgbClr val="C00000"/>
                  </a:solidFill>
                  <a:effectLst/>
                </a:rPr>
                <a:t>(</a:t>
              </a:r>
              <a:r>
                <a:rPr lang="fr-FR" b="1" i="1" dirty="0">
                  <a:solidFill>
                    <a:srgbClr val="C00000"/>
                  </a:solidFill>
                  <a:effectLst/>
                </a:rPr>
                <a:t>Internet </a:t>
              </a:r>
              <a:r>
                <a:rPr lang="fr-FR" b="1" i="1" dirty="0" err="1">
                  <a:solidFill>
                    <a:srgbClr val="C00000"/>
                  </a:solidFill>
                  <a:effectLst/>
                </a:rPr>
                <a:t>Research</a:t>
              </a:r>
              <a:r>
                <a:rPr lang="fr-FR" b="1" i="1" dirty="0">
                  <a:solidFill>
                    <a:srgbClr val="C00000"/>
                  </a:solidFill>
                  <a:effectLst/>
                </a:rPr>
                <a:t> Agency</a:t>
              </a:r>
              <a:r>
                <a:rPr lang="fr-FR" b="0" i="0" dirty="0">
                  <a:solidFill>
                    <a:srgbClr val="C00000"/>
                  </a:solidFill>
                  <a:effectLst/>
                </a:rPr>
                <a:t>)</a:t>
              </a:r>
              <a:r>
                <a:rPr lang="fr-FR" b="0" i="0" dirty="0">
                  <a:effectLst/>
                </a:rPr>
                <a:t>,</a:t>
              </a:r>
              <a:r>
                <a:rPr lang="fr-FR" b="0" i="0" dirty="0">
                  <a:solidFill>
                    <a:srgbClr val="C00000"/>
                  </a:solidFill>
                  <a:effectLst/>
                </a:rPr>
                <a:t> </a:t>
              </a:r>
              <a:r>
                <a:rPr lang="fr-FR" b="0" i="0" dirty="0">
                  <a:effectLst/>
                </a:rPr>
                <a:t>basée à </a:t>
              </a:r>
              <a:r>
                <a:rPr lang="fr-FR" b="0" i="0" u="none" strike="noStrike" dirty="0">
                  <a:effectLst/>
                </a:rPr>
                <a:t>Saint-Pétersbourg</a:t>
              </a:r>
              <a:r>
                <a:rPr lang="fr-FR" b="0" i="0" dirty="0">
                  <a:effectLst/>
                </a:rPr>
                <a:t>, mène des </a:t>
              </a:r>
            </a:p>
            <a:p>
              <a:r>
                <a:rPr lang="fr-FR" b="0" i="0" dirty="0">
                  <a:effectLst/>
                </a:rPr>
                <a:t>opérations d’influence en ligne pour le compte du </a:t>
              </a:r>
              <a:r>
                <a:rPr lang="fr-FR" b="1" i="0" dirty="0">
                  <a:solidFill>
                    <a:srgbClr val="C00000"/>
                  </a:solidFill>
                  <a:effectLst/>
                </a:rPr>
                <a:t>gouvernement russe</a:t>
              </a:r>
              <a:r>
                <a:rPr lang="fr-FR" b="0" i="0" dirty="0">
                  <a:effectLst/>
                </a:rPr>
                <a:t>. </a:t>
              </a:r>
            </a:p>
            <a:p>
              <a:r>
                <a:rPr lang="fr-FR" b="0" i="0" dirty="0">
                  <a:effectLst/>
                </a:rPr>
                <a:t>L’agence utilise de faux comptes sur les plus grands réseaux sociaux, </a:t>
              </a:r>
            </a:p>
            <a:p>
              <a:r>
                <a:rPr lang="fr-FR" b="0" i="0" dirty="0">
                  <a:effectLst/>
                </a:rPr>
                <a:t>journaux en ligne, forums de discussion ou encore sur des services </a:t>
              </a:r>
            </a:p>
            <a:p>
              <a:r>
                <a:rPr lang="fr-FR" b="0" i="0" dirty="0">
                  <a:effectLst/>
                </a:rPr>
                <a:t>d’hébergement de vidéos pour </a:t>
              </a:r>
              <a:r>
                <a:rPr lang="fr-FR" b="1" i="0" dirty="0">
                  <a:solidFill>
                    <a:srgbClr val="C00000"/>
                  </a:solidFill>
                  <a:effectLst/>
                </a:rPr>
                <a:t>influencer les élections en Occident</a:t>
              </a:r>
              <a:r>
                <a:rPr lang="fr-FR" b="0" i="0" dirty="0">
                  <a:effectLst/>
                </a:rPr>
                <a:t>.</a:t>
              </a:r>
              <a:endParaRPr lang="fr-FR" dirty="0"/>
            </a:p>
          </p:txBody>
        </p:sp>
      </p:grpSp>
    </p:spTree>
    <p:extLst>
      <p:ext uri="{BB962C8B-B14F-4D97-AF65-F5344CB8AC3E}">
        <p14:creationId xmlns:p14="http://schemas.microsoft.com/office/powerpoint/2010/main" val="10965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14</a:t>
            </a:fld>
            <a:endParaRPr lang="fr-FR"/>
          </a:p>
        </p:txBody>
      </p:sp>
      <p:sp>
        <p:nvSpPr>
          <p:cNvPr id="6" name="ZoneTexte 5">
            <a:extLst>
              <a:ext uri="{FF2B5EF4-FFF2-40B4-BE49-F238E27FC236}">
                <a16:creationId xmlns:a16="http://schemas.microsoft.com/office/drawing/2014/main" id="{84DCAC18-AEB1-E1F8-3D92-9E11619E6D8D}"/>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Quelques </a:t>
            </a:r>
            <a:r>
              <a:rPr lang="fr-FR" sz="2800" dirty="0">
                <a:solidFill>
                  <a:srgbClr val="C00000"/>
                </a:solidFill>
                <a:effectLst>
                  <a:outerShdw blurRad="38100" dist="38100" dir="2700000" algn="tl">
                    <a:srgbClr val="000000">
                      <a:alpha val="43137"/>
                    </a:srgbClr>
                  </a:outerShdw>
                </a:effectLst>
              </a:rPr>
              <a:t>bienfaits intéressants </a:t>
            </a:r>
            <a:r>
              <a:rPr lang="fr-FR" sz="2800" dirty="0">
                <a:solidFill>
                  <a:schemeClr val="tx1">
                    <a:lumMod val="65000"/>
                    <a:lumOff val="35000"/>
                  </a:schemeClr>
                </a:solidFill>
                <a:effectLst>
                  <a:outerShdw blurRad="38100" dist="38100" dir="2700000" algn="tl">
                    <a:srgbClr val="000000">
                      <a:alpha val="43137"/>
                    </a:srgbClr>
                  </a:outerShdw>
                </a:effectLst>
              </a:rPr>
              <a:t>de </a:t>
            </a:r>
            <a:r>
              <a:rPr lang="fr-FR" sz="2800" dirty="0">
                <a:solidFill>
                  <a:srgbClr val="C00000"/>
                </a:solidFill>
                <a:effectLst>
                  <a:outerShdw blurRad="38100" dist="38100" dir="2700000" algn="tl">
                    <a:srgbClr val="000000">
                      <a:alpha val="43137"/>
                    </a:srgbClr>
                  </a:outerShdw>
                </a:effectLst>
              </a:rPr>
              <a:t>l’IA</a:t>
            </a:r>
          </a:p>
        </p:txBody>
      </p:sp>
      <p:sp>
        <p:nvSpPr>
          <p:cNvPr id="7" name="ZoneTexte 6">
            <a:extLst>
              <a:ext uri="{FF2B5EF4-FFF2-40B4-BE49-F238E27FC236}">
                <a16:creationId xmlns:a16="http://schemas.microsoft.com/office/drawing/2014/main" id="{30B390CE-87E6-98F3-F918-10ED5384C178}"/>
              </a:ext>
            </a:extLst>
          </p:cNvPr>
          <p:cNvSpPr txBox="1"/>
          <p:nvPr/>
        </p:nvSpPr>
        <p:spPr>
          <a:xfrm>
            <a:off x="1800225" y="1945814"/>
            <a:ext cx="8587223"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Aider </a:t>
            </a:r>
            <a:r>
              <a:rPr lang="fr-FR" sz="2000" dirty="0"/>
              <a:t>les êtres humains dans leur quotidien (Google; </a:t>
            </a:r>
            <a:r>
              <a:rPr lang="fr-FR" sz="2000" dirty="0" err="1"/>
              <a:t>Maps</a:t>
            </a:r>
            <a:r>
              <a:rPr lang="fr-FR" sz="2000" dirty="0"/>
              <a:t>; Edge; Bing; etc…)</a:t>
            </a:r>
          </a:p>
        </p:txBody>
      </p:sp>
      <p:sp>
        <p:nvSpPr>
          <p:cNvPr id="8" name="ZoneTexte 7">
            <a:extLst>
              <a:ext uri="{FF2B5EF4-FFF2-40B4-BE49-F238E27FC236}">
                <a16:creationId xmlns:a16="http://schemas.microsoft.com/office/drawing/2014/main" id="{AA769119-EFDD-4B1D-DA01-E78C1DB7C1E1}"/>
              </a:ext>
            </a:extLst>
          </p:cNvPr>
          <p:cNvSpPr txBox="1"/>
          <p:nvPr/>
        </p:nvSpPr>
        <p:spPr>
          <a:xfrm>
            <a:off x="1800225" y="2462935"/>
            <a:ext cx="7630230"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Favoriser </a:t>
            </a:r>
            <a:r>
              <a:rPr lang="fr-FR" sz="2000" dirty="0"/>
              <a:t>l’apprentissage et la formation en la rendant plus concrète </a:t>
            </a:r>
          </a:p>
        </p:txBody>
      </p:sp>
      <p:sp>
        <p:nvSpPr>
          <p:cNvPr id="9" name="ZoneTexte 8">
            <a:extLst>
              <a:ext uri="{FF2B5EF4-FFF2-40B4-BE49-F238E27FC236}">
                <a16:creationId xmlns:a16="http://schemas.microsoft.com/office/drawing/2014/main" id="{E24760C5-0C2D-064D-75CD-94EC4F91D464}"/>
              </a:ext>
            </a:extLst>
          </p:cNvPr>
          <p:cNvSpPr txBox="1"/>
          <p:nvPr/>
        </p:nvSpPr>
        <p:spPr>
          <a:xfrm>
            <a:off x="1800225" y="2980056"/>
            <a:ext cx="8376973"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Gagner </a:t>
            </a:r>
            <a:r>
              <a:rPr lang="fr-FR" sz="2000" dirty="0"/>
              <a:t>en productivité et en efficacité (optimisations diverses et complexes)</a:t>
            </a:r>
          </a:p>
        </p:txBody>
      </p:sp>
      <p:sp>
        <p:nvSpPr>
          <p:cNvPr id="10" name="ZoneTexte 9">
            <a:extLst>
              <a:ext uri="{FF2B5EF4-FFF2-40B4-BE49-F238E27FC236}">
                <a16:creationId xmlns:a16="http://schemas.microsoft.com/office/drawing/2014/main" id="{B3DAC038-4B8D-B8CF-2233-93CE980E8FDE}"/>
              </a:ext>
            </a:extLst>
          </p:cNvPr>
          <p:cNvSpPr txBox="1"/>
          <p:nvPr/>
        </p:nvSpPr>
        <p:spPr>
          <a:xfrm>
            <a:off x="1800225" y="3497177"/>
            <a:ext cx="7396064"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Remplacer </a:t>
            </a:r>
            <a:r>
              <a:rPr lang="fr-FR" sz="2000" dirty="0"/>
              <a:t>l’homme dans des tâches fastidieuses et/ou répétitives</a:t>
            </a:r>
          </a:p>
        </p:txBody>
      </p:sp>
      <p:sp>
        <p:nvSpPr>
          <p:cNvPr id="11" name="ZoneTexte 10">
            <a:extLst>
              <a:ext uri="{FF2B5EF4-FFF2-40B4-BE49-F238E27FC236}">
                <a16:creationId xmlns:a16="http://schemas.microsoft.com/office/drawing/2014/main" id="{7F2D4CF5-EDF5-AD89-BEFC-0E2C1CED3989}"/>
              </a:ext>
            </a:extLst>
          </p:cNvPr>
          <p:cNvSpPr txBox="1"/>
          <p:nvPr/>
        </p:nvSpPr>
        <p:spPr>
          <a:xfrm>
            <a:off x="1800225" y="4009532"/>
            <a:ext cx="7947881"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Apporter </a:t>
            </a:r>
            <a:r>
              <a:rPr lang="fr-FR" sz="2000" dirty="0"/>
              <a:t>à la police d’importants moyens d’investigation et d’enquête </a:t>
            </a:r>
          </a:p>
        </p:txBody>
      </p:sp>
      <p:sp>
        <p:nvSpPr>
          <p:cNvPr id="12" name="ZoneTexte 11">
            <a:extLst>
              <a:ext uri="{FF2B5EF4-FFF2-40B4-BE49-F238E27FC236}">
                <a16:creationId xmlns:a16="http://schemas.microsoft.com/office/drawing/2014/main" id="{855B4D7D-35AB-4BC9-02EB-DA288F1769FC}"/>
              </a:ext>
            </a:extLst>
          </p:cNvPr>
          <p:cNvSpPr txBox="1"/>
          <p:nvPr/>
        </p:nvSpPr>
        <p:spPr>
          <a:xfrm>
            <a:off x="1800225" y="4531419"/>
            <a:ext cx="6374630"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Faciliter </a:t>
            </a:r>
            <a:r>
              <a:rPr lang="fr-FR" sz="2000" dirty="0"/>
              <a:t>la vie des consommateurs grâce au e-commerce</a:t>
            </a:r>
          </a:p>
        </p:txBody>
      </p:sp>
      <p:sp>
        <p:nvSpPr>
          <p:cNvPr id="15" name="ZoneTexte 14">
            <a:extLst>
              <a:ext uri="{FF2B5EF4-FFF2-40B4-BE49-F238E27FC236}">
                <a16:creationId xmlns:a16="http://schemas.microsoft.com/office/drawing/2014/main" id="{6FD1ACAC-5F87-5134-4136-E4964C39B4F1}"/>
              </a:ext>
            </a:extLst>
          </p:cNvPr>
          <p:cNvSpPr txBox="1"/>
          <p:nvPr/>
        </p:nvSpPr>
        <p:spPr>
          <a:xfrm>
            <a:off x="10714586" y="5911148"/>
            <a:ext cx="639214" cy="369332"/>
          </a:xfrm>
          <a:prstGeom prst="rect">
            <a:avLst/>
          </a:prstGeom>
          <a:noFill/>
        </p:spPr>
        <p:txBody>
          <a:bodyPr wrap="none" rtlCol="0">
            <a:spAutoFit/>
          </a:bodyPr>
          <a:lstStyle/>
          <a:p>
            <a:r>
              <a:rPr lang="fr-FR" dirty="0"/>
              <a:t>etc…</a:t>
            </a:r>
          </a:p>
        </p:txBody>
      </p:sp>
      <p:sp>
        <p:nvSpPr>
          <p:cNvPr id="5" name="ZoneTexte 4">
            <a:extLst>
              <a:ext uri="{FF2B5EF4-FFF2-40B4-BE49-F238E27FC236}">
                <a16:creationId xmlns:a16="http://schemas.microsoft.com/office/drawing/2014/main" id="{6729AA5B-9922-252F-A6EA-246167C03500}"/>
              </a:ext>
            </a:extLst>
          </p:cNvPr>
          <p:cNvSpPr txBox="1"/>
          <p:nvPr/>
        </p:nvSpPr>
        <p:spPr>
          <a:xfrm>
            <a:off x="1800225" y="5592284"/>
            <a:ext cx="7661328"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Traduction </a:t>
            </a:r>
            <a:r>
              <a:rPr lang="fr-FR" sz="2000" dirty="0"/>
              <a:t>automatique de textes et </a:t>
            </a:r>
            <a:r>
              <a:rPr lang="fr-FR" sz="2000" b="1" dirty="0">
                <a:solidFill>
                  <a:srgbClr val="C00000"/>
                </a:solidFill>
              </a:rPr>
              <a:t>assistance vocale </a:t>
            </a:r>
            <a:r>
              <a:rPr lang="fr-FR" sz="2000" dirty="0"/>
              <a:t>de traduction </a:t>
            </a:r>
          </a:p>
        </p:txBody>
      </p:sp>
      <p:sp>
        <p:nvSpPr>
          <p:cNvPr id="16" name="ZoneTexte 15">
            <a:extLst>
              <a:ext uri="{FF2B5EF4-FFF2-40B4-BE49-F238E27FC236}">
                <a16:creationId xmlns:a16="http://schemas.microsoft.com/office/drawing/2014/main" id="{8123FB9E-DB7E-7BE7-9397-C6781A1E35A9}"/>
              </a:ext>
            </a:extLst>
          </p:cNvPr>
          <p:cNvSpPr txBox="1"/>
          <p:nvPr/>
        </p:nvSpPr>
        <p:spPr>
          <a:xfrm>
            <a:off x="1800225" y="5054269"/>
            <a:ext cx="8225072" cy="400110"/>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Apporter </a:t>
            </a:r>
            <a:r>
              <a:rPr lang="fr-FR" sz="2000" dirty="0"/>
              <a:t>une aide précieuse aux chercheurs dans les domaines de la R&amp;D </a:t>
            </a:r>
          </a:p>
        </p:txBody>
      </p:sp>
    </p:spTree>
    <p:extLst>
      <p:ext uri="{BB962C8B-B14F-4D97-AF65-F5344CB8AC3E}">
        <p14:creationId xmlns:p14="http://schemas.microsoft.com/office/powerpoint/2010/main" val="10620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15</a:t>
            </a:fld>
            <a:endParaRPr lang="fr-FR"/>
          </a:p>
        </p:txBody>
      </p:sp>
      <p:sp>
        <p:nvSpPr>
          <p:cNvPr id="7" name="ZoneTexte 6">
            <a:extLst>
              <a:ext uri="{FF2B5EF4-FFF2-40B4-BE49-F238E27FC236}">
                <a16:creationId xmlns:a16="http://schemas.microsoft.com/office/drawing/2014/main" id="{2896C4D9-ACC7-5954-6872-DA8B8A667F05}"/>
              </a:ext>
            </a:extLst>
          </p:cNvPr>
          <p:cNvSpPr txBox="1"/>
          <p:nvPr/>
        </p:nvSpPr>
        <p:spPr>
          <a:xfrm>
            <a:off x="2268794" y="1027891"/>
            <a:ext cx="7283725" cy="954107"/>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Exemples de </a:t>
            </a:r>
            <a:r>
              <a:rPr lang="fr-FR" sz="2800" dirty="0">
                <a:solidFill>
                  <a:srgbClr val="C00000"/>
                </a:solidFill>
                <a:effectLst>
                  <a:outerShdw blurRad="38100" dist="38100" dir="2700000" algn="tl">
                    <a:srgbClr val="000000">
                      <a:alpha val="43137"/>
                    </a:srgbClr>
                  </a:outerShdw>
                </a:effectLst>
              </a:rPr>
              <a:t>bienfaits </a:t>
            </a:r>
            <a:r>
              <a:rPr lang="fr-FR" sz="2800" dirty="0">
                <a:solidFill>
                  <a:schemeClr val="tx1">
                    <a:lumMod val="75000"/>
                    <a:lumOff val="25000"/>
                  </a:schemeClr>
                </a:solidFill>
                <a:effectLst>
                  <a:outerShdw blurRad="38100" dist="38100" dir="2700000" algn="tl">
                    <a:srgbClr val="000000">
                      <a:alpha val="43137"/>
                    </a:srgbClr>
                  </a:outerShdw>
                </a:effectLst>
              </a:rPr>
              <a:t>de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75000"/>
                    <a:lumOff val="25000"/>
                  </a:schemeClr>
                </a:solidFill>
                <a:effectLst>
                  <a:outerShdw blurRad="38100" dist="38100" dir="2700000" algn="tl">
                    <a:srgbClr val="000000">
                      <a:alpha val="43137"/>
                    </a:srgbClr>
                  </a:outerShdw>
                </a:effectLst>
              </a:rPr>
              <a:t> </a:t>
            </a:r>
          </a:p>
          <a:p>
            <a:pPr algn="ctr"/>
            <a:r>
              <a:rPr lang="fr-FR" sz="2800" dirty="0">
                <a:solidFill>
                  <a:schemeClr val="tx1">
                    <a:lumMod val="75000"/>
                    <a:lumOff val="25000"/>
                  </a:schemeClr>
                </a:solidFill>
                <a:effectLst>
                  <a:outerShdw blurRad="38100" dist="38100" dir="2700000" algn="tl">
                    <a:srgbClr val="000000">
                      <a:alpha val="43137"/>
                    </a:srgbClr>
                  </a:outerShdw>
                </a:effectLst>
              </a:rPr>
              <a:t>Comprendre et analyser les systèmes complexes </a:t>
            </a:r>
          </a:p>
        </p:txBody>
      </p:sp>
      <p:sp>
        <p:nvSpPr>
          <p:cNvPr id="2" name="ZoneTexte 1">
            <a:extLst>
              <a:ext uri="{FF2B5EF4-FFF2-40B4-BE49-F238E27FC236}">
                <a16:creationId xmlns:a16="http://schemas.microsoft.com/office/drawing/2014/main" id="{4FBD79BC-1F50-7C0E-D34B-15B6CA983FB8}"/>
              </a:ext>
            </a:extLst>
          </p:cNvPr>
          <p:cNvSpPr txBox="1"/>
          <p:nvPr/>
        </p:nvSpPr>
        <p:spPr>
          <a:xfrm>
            <a:off x="4188317" y="2528144"/>
            <a:ext cx="6806672" cy="1200329"/>
          </a:xfrm>
          <a:prstGeom prst="rect">
            <a:avLst/>
          </a:prstGeom>
          <a:noFill/>
        </p:spPr>
        <p:txBody>
          <a:bodyPr wrap="none" rtlCol="0">
            <a:spAutoFit/>
          </a:bodyPr>
          <a:lstStyle/>
          <a:p>
            <a:r>
              <a:rPr lang="fr-FR" b="1" dirty="0">
                <a:solidFill>
                  <a:srgbClr val="C00000"/>
                </a:solidFill>
              </a:rPr>
              <a:t>L’IA météorologique "DeepMind" </a:t>
            </a:r>
            <a:r>
              <a:rPr lang="fr-FR" dirty="0"/>
              <a:t>a battu les méthodes traditionnelles</a:t>
            </a:r>
            <a:br>
              <a:rPr lang="fr-FR" dirty="0"/>
            </a:br>
            <a:r>
              <a:rPr lang="fr-FR" dirty="0"/>
              <a:t>les plus pointues du Centre européen de prévision météorologique à</a:t>
            </a:r>
            <a:br>
              <a:rPr lang="fr-FR" dirty="0"/>
            </a:br>
            <a:r>
              <a:rPr lang="fr-FR" dirty="0"/>
              <a:t>moyen terme, et ouvre des perspectives importantes pour la sécurité</a:t>
            </a:r>
            <a:br>
              <a:rPr lang="fr-FR" dirty="0"/>
            </a:br>
            <a:r>
              <a:rPr lang="fr-FR" dirty="0"/>
              <a:t>dans de nombreux domaines.  </a:t>
            </a:r>
            <a:r>
              <a:rPr lang="fr-FR" b="1" dirty="0">
                <a:solidFill>
                  <a:srgbClr val="C00000"/>
                </a:solidFill>
              </a:rPr>
              <a:t> </a:t>
            </a:r>
            <a:endParaRPr lang="fr-FR" dirty="0"/>
          </a:p>
        </p:txBody>
      </p:sp>
      <p:pic>
        <p:nvPicPr>
          <p:cNvPr id="8" name="Picture 4" descr="meteo-spatiale.fr : images événementielles">
            <a:extLst>
              <a:ext uri="{FF2B5EF4-FFF2-40B4-BE49-F238E27FC236}">
                <a16:creationId xmlns:a16="http://schemas.microsoft.com/office/drawing/2014/main" id="{0D84BEE4-3E88-9CE6-425D-2D04FAF1E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954" y="2449777"/>
            <a:ext cx="2484641" cy="13996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369DFDA9-DC47-F70A-9A2F-9D7E4CEB4AEE}"/>
              </a:ext>
            </a:extLst>
          </p:cNvPr>
          <p:cNvGrpSpPr/>
          <p:nvPr/>
        </p:nvGrpSpPr>
        <p:grpSpPr>
          <a:xfrm>
            <a:off x="1379954" y="4402612"/>
            <a:ext cx="9543348" cy="1357963"/>
            <a:chOff x="1379954" y="4402612"/>
            <a:chExt cx="9543348" cy="1357963"/>
          </a:xfrm>
        </p:grpSpPr>
        <p:sp>
          <p:nvSpPr>
            <p:cNvPr id="10" name="ZoneTexte 9">
              <a:extLst>
                <a:ext uri="{FF2B5EF4-FFF2-40B4-BE49-F238E27FC236}">
                  <a16:creationId xmlns:a16="http://schemas.microsoft.com/office/drawing/2014/main" id="{AE353E73-44D6-83F5-888A-1A5C2450571D}"/>
                </a:ext>
              </a:extLst>
            </p:cNvPr>
            <p:cNvSpPr txBox="1"/>
            <p:nvPr/>
          </p:nvSpPr>
          <p:spPr>
            <a:xfrm>
              <a:off x="4188317" y="4481430"/>
              <a:ext cx="6734985" cy="1200329"/>
            </a:xfrm>
            <a:prstGeom prst="rect">
              <a:avLst/>
            </a:prstGeom>
            <a:noFill/>
          </p:spPr>
          <p:txBody>
            <a:bodyPr wrap="none" rtlCol="0">
              <a:spAutoFit/>
            </a:bodyPr>
            <a:lstStyle/>
            <a:p>
              <a:r>
                <a:rPr lang="fr-FR" b="1" dirty="0">
                  <a:solidFill>
                    <a:srgbClr val="C00000"/>
                  </a:solidFill>
                </a:rPr>
                <a:t>Une IA </a:t>
              </a:r>
              <a:r>
                <a:rPr lang="fr-FR" dirty="0"/>
                <a:t>alimentée en continue par toutes les données disponibles en</a:t>
              </a:r>
              <a:br>
                <a:rPr lang="fr-FR" dirty="0"/>
              </a:br>
              <a:r>
                <a:rPr lang="fr-FR" dirty="0"/>
                <a:t>matière de production et de consommation d’énergie serait capable </a:t>
              </a:r>
              <a:br>
                <a:rPr lang="fr-FR" dirty="0"/>
              </a:br>
              <a:r>
                <a:rPr lang="fr-FR" dirty="0"/>
                <a:t>de bâtir une </a:t>
              </a:r>
              <a:r>
                <a:rPr lang="fr-FR" b="1" dirty="0">
                  <a:solidFill>
                    <a:srgbClr val="C00000"/>
                  </a:solidFill>
                </a:rPr>
                <a:t>stratégie de transition énergétique optimale </a:t>
              </a:r>
              <a:r>
                <a:rPr lang="fr-FR" dirty="0"/>
                <a:t>absente de </a:t>
              </a:r>
            </a:p>
            <a:p>
              <a:r>
                <a:rPr lang="fr-FR" dirty="0"/>
                <a:t>toutes les influences des lobbies.</a:t>
              </a:r>
            </a:p>
          </p:txBody>
        </p:sp>
        <p:pic>
          <p:nvPicPr>
            <p:cNvPr id="13" name="Image 12">
              <a:extLst>
                <a:ext uri="{FF2B5EF4-FFF2-40B4-BE49-F238E27FC236}">
                  <a16:creationId xmlns:a16="http://schemas.microsoft.com/office/drawing/2014/main" id="{80027A1F-2567-99A1-1822-5ABBD023E18E}"/>
                </a:ext>
              </a:extLst>
            </p:cNvPr>
            <p:cNvPicPr>
              <a:picLocks noChangeAspect="1"/>
            </p:cNvPicPr>
            <p:nvPr/>
          </p:nvPicPr>
          <p:blipFill rotWithShape="1">
            <a:blip r:embed="rId3"/>
            <a:srcRect l="10421" t="21052" r="50000" b="40491"/>
            <a:stretch/>
          </p:blipFill>
          <p:spPr>
            <a:xfrm>
              <a:off x="1379954" y="4402612"/>
              <a:ext cx="2484641" cy="1357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grpSp>
      <p:sp>
        <p:nvSpPr>
          <p:cNvPr id="15" name="Rectangle 14">
            <a:extLst>
              <a:ext uri="{FF2B5EF4-FFF2-40B4-BE49-F238E27FC236}">
                <a16:creationId xmlns:a16="http://schemas.microsoft.com/office/drawing/2014/main" id="{F3D0F139-37A3-314D-A509-5293B1F88184}"/>
              </a:ext>
            </a:extLst>
          </p:cNvPr>
          <p:cNvSpPr/>
          <p:nvPr/>
        </p:nvSpPr>
        <p:spPr>
          <a:xfrm>
            <a:off x="1360703" y="2430527"/>
            <a:ext cx="2556780" cy="1467705"/>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92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16</a:t>
            </a:fld>
            <a:endParaRPr lang="fr-FR"/>
          </a:p>
        </p:txBody>
      </p:sp>
      <p:sp>
        <p:nvSpPr>
          <p:cNvPr id="7" name="ZoneTexte 6">
            <a:extLst>
              <a:ext uri="{FF2B5EF4-FFF2-40B4-BE49-F238E27FC236}">
                <a16:creationId xmlns:a16="http://schemas.microsoft.com/office/drawing/2014/main" id="{2896C4D9-ACC7-5954-6872-DA8B8A667F05}"/>
              </a:ext>
            </a:extLst>
          </p:cNvPr>
          <p:cNvSpPr txBox="1"/>
          <p:nvPr/>
        </p:nvSpPr>
        <p:spPr>
          <a:xfrm>
            <a:off x="2347382" y="1027891"/>
            <a:ext cx="7126567" cy="954107"/>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Exemples de </a:t>
            </a:r>
            <a:r>
              <a:rPr lang="fr-FR" sz="2800" dirty="0">
                <a:solidFill>
                  <a:srgbClr val="C00000"/>
                </a:solidFill>
                <a:effectLst>
                  <a:outerShdw blurRad="38100" dist="38100" dir="2700000" algn="tl">
                    <a:srgbClr val="000000">
                      <a:alpha val="43137"/>
                    </a:srgbClr>
                  </a:outerShdw>
                </a:effectLst>
              </a:rPr>
              <a:t>bienfaits </a:t>
            </a:r>
            <a:r>
              <a:rPr lang="fr-FR" sz="2800" dirty="0">
                <a:solidFill>
                  <a:schemeClr val="tx1">
                    <a:lumMod val="75000"/>
                    <a:lumOff val="25000"/>
                  </a:schemeClr>
                </a:solidFill>
                <a:effectLst>
                  <a:outerShdw blurRad="38100" dist="38100" dir="2700000" algn="tl">
                    <a:srgbClr val="000000">
                      <a:alpha val="43137"/>
                    </a:srgbClr>
                  </a:outerShdw>
                </a:effectLst>
              </a:rPr>
              <a:t>de </a:t>
            </a:r>
            <a:r>
              <a:rPr lang="fr-FR" sz="2800" dirty="0">
                <a:solidFill>
                  <a:srgbClr val="C00000"/>
                </a:solidFill>
                <a:effectLst>
                  <a:outerShdw blurRad="38100" dist="38100" dir="2700000" algn="tl">
                    <a:srgbClr val="000000">
                      <a:alpha val="43137"/>
                    </a:srgbClr>
                  </a:outerShdw>
                </a:effectLst>
              </a:rPr>
              <a:t>l’IA :</a:t>
            </a:r>
            <a:br>
              <a:rPr lang="fr-FR" sz="2800" dirty="0">
                <a:solidFill>
                  <a:schemeClr val="tx1">
                    <a:lumMod val="75000"/>
                    <a:lumOff val="25000"/>
                  </a:schemeClr>
                </a:solidFill>
                <a:effectLst>
                  <a:outerShdw blurRad="38100" dist="38100" dir="2700000" algn="tl">
                    <a:srgbClr val="000000">
                      <a:alpha val="43137"/>
                    </a:srgbClr>
                  </a:outerShdw>
                </a:effectLst>
              </a:rPr>
            </a:br>
            <a:r>
              <a:rPr lang="fr-FR" sz="2800" dirty="0">
                <a:solidFill>
                  <a:schemeClr val="tx1">
                    <a:lumMod val="75000"/>
                    <a:lumOff val="25000"/>
                  </a:schemeClr>
                </a:solidFill>
                <a:effectLst>
                  <a:outerShdw blurRad="38100" dist="38100" dir="2700000" algn="tl">
                    <a:srgbClr val="000000">
                      <a:alpha val="43137"/>
                    </a:srgbClr>
                  </a:outerShdw>
                </a:effectLst>
              </a:rPr>
              <a:t>Améliorer la fiabilité et la sécurité des matériels</a:t>
            </a:r>
          </a:p>
        </p:txBody>
      </p:sp>
      <p:sp>
        <p:nvSpPr>
          <p:cNvPr id="6" name="ZoneTexte 5">
            <a:extLst>
              <a:ext uri="{FF2B5EF4-FFF2-40B4-BE49-F238E27FC236}">
                <a16:creationId xmlns:a16="http://schemas.microsoft.com/office/drawing/2014/main" id="{6D644952-12B0-ABE5-EB54-D04011B0BBDD}"/>
              </a:ext>
            </a:extLst>
          </p:cNvPr>
          <p:cNvSpPr txBox="1"/>
          <p:nvPr/>
        </p:nvSpPr>
        <p:spPr>
          <a:xfrm>
            <a:off x="4157774" y="2349925"/>
            <a:ext cx="7136569" cy="1477328"/>
          </a:xfrm>
          <a:prstGeom prst="rect">
            <a:avLst/>
          </a:prstGeom>
          <a:noFill/>
        </p:spPr>
        <p:txBody>
          <a:bodyPr wrap="none" rtlCol="0">
            <a:spAutoFit/>
          </a:bodyPr>
          <a:lstStyle/>
          <a:p>
            <a:pPr algn="just"/>
            <a:r>
              <a:rPr lang="fr-FR"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Le système de maintenance prédictive "</a:t>
            </a:r>
            <a:r>
              <a:rPr lang="fr-FR" b="1" i="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MindSphere</a:t>
            </a:r>
            <a:r>
              <a:rPr lang="fr-FR"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de SIEMENS </a:t>
            </a:r>
          </a:p>
          <a:p>
            <a:pPr algn="just"/>
            <a:r>
              <a:rPr lang="fr-FR" i="0" dirty="0">
                <a:effectLst/>
                <a:latin typeface="Calibri" panose="020F0502020204030204" pitchFamily="34" charset="0"/>
                <a:ea typeface="Calibri" panose="020F0502020204030204" pitchFamily="34" charset="0"/>
                <a:cs typeface="Calibri" panose="020F0502020204030204" pitchFamily="34" charset="0"/>
              </a:rPr>
              <a:t>permet de détecter les défaillances potentielles du matériel et du réseau</a:t>
            </a:r>
            <a:br>
              <a:rPr lang="fr-FR" i="0" dirty="0">
                <a:effectLst/>
                <a:latin typeface="Calibri" panose="020F0502020204030204" pitchFamily="34" charset="0"/>
                <a:ea typeface="Calibri" panose="020F0502020204030204" pitchFamily="34" charset="0"/>
                <a:cs typeface="Calibri" panose="020F0502020204030204" pitchFamily="34" charset="0"/>
              </a:rPr>
            </a:br>
            <a:r>
              <a:rPr lang="fr-FR" i="0" dirty="0">
                <a:effectLst/>
                <a:latin typeface="Calibri" panose="020F0502020204030204" pitchFamily="34" charset="0"/>
                <a:ea typeface="Calibri" panose="020F0502020204030204" pitchFamily="34" charset="0"/>
                <a:cs typeface="Calibri" panose="020F0502020204030204" pitchFamily="34" charset="0"/>
              </a:rPr>
              <a:t>ferroviaire allemand en collectant en continue les informations remontées</a:t>
            </a:r>
            <a:br>
              <a:rPr lang="fr-FR" i="0" dirty="0">
                <a:effectLst/>
                <a:latin typeface="Calibri" panose="020F0502020204030204" pitchFamily="34" charset="0"/>
                <a:ea typeface="Calibri" panose="020F0502020204030204" pitchFamily="34" charset="0"/>
                <a:cs typeface="Calibri" panose="020F0502020204030204" pitchFamily="34" charset="0"/>
              </a:rPr>
            </a:br>
            <a:r>
              <a:rPr lang="fr-FR" i="0" dirty="0">
                <a:effectLst/>
                <a:latin typeface="Calibri" panose="020F0502020204030204" pitchFamily="34" charset="0"/>
                <a:ea typeface="Calibri" panose="020F0502020204030204" pitchFamily="34" charset="0"/>
                <a:cs typeface="Calibri" panose="020F0502020204030204" pitchFamily="34" charset="0"/>
              </a:rPr>
              <a:t>par les capteurs  depuis les locomotives, les wagons et les infrastructures </a:t>
            </a:r>
            <a:br>
              <a:rPr lang="fr-FR" i="0" dirty="0">
                <a:effectLst/>
                <a:latin typeface="Calibri" panose="020F0502020204030204" pitchFamily="34" charset="0"/>
                <a:ea typeface="Calibri" panose="020F0502020204030204" pitchFamily="34" charset="0"/>
                <a:cs typeface="Calibri" panose="020F0502020204030204" pitchFamily="34" charset="0"/>
              </a:rPr>
            </a:br>
            <a:r>
              <a:rPr lang="fr-FR" i="0" dirty="0">
                <a:effectLst/>
                <a:latin typeface="Calibri" panose="020F0502020204030204" pitchFamily="34" charset="0"/>
                <a:ea typeface="Calibri" panose="020F0502020204030204" pitchFamily="34" charset="0"/>
                <a:cs typeface="Calibri" panose="020F0502020204030204" pitchFamily="34" charset="0"/>
              </a:rPr>
              <a:t>ferroviaires grâce à la capacité d’apprentissage de l’IA. </a:t>
            </a:r>
          </a:p>
        </p:txBody>
      </p:sp>
      <p:pic>
        <p:nvPicPr>
          <p:cNvPr id="1028" name="Picture 4" descr="Siemens Acquires Predictive Maintenance Provider MRX Technologies ...">
            <a:extLst>
              <a:ext uri="{FF2B5EF4-FFF2-40B4-BE49-F238E27FC236}">
                <a16:creationId xmlns:a16="http://schemas.microsoft.com/office/drawing/2014/main" id="{F4B63959-E1C2-637F-23EE-0A215BE73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94" t="6186" b="16701"/>
          <a:stretch/>
        </p:blipFill>
        <p:spPr bwMode="auto">
          <a:xfrm>
            <a:off x="1404200" y="2311066"/>
            <a:ext cx="2460396" cy="1555045"/>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AutoShape 2" descr="Consultation citoyenne sur la transition énergétique - Ville d ...">
            <a:extLst>
              <a:ext uri="{FF2B5EF4-FFF2-40B4-BE49-F238E27FC236}">
                <a16:creationId xmlns:a16="http://schemas.microsoft.com/office/drawing/2014/main" id="{8D953E7E-8F92-BB7A-B59A-1A3EC53E04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0" name="Groupe 9">
            <a:extLst>
              <a:ext uri="{FF2B5EF4-FFF2-40B4-BE49-F238E27FC236}">
                <a16:creationId xmlns:a16="http://schemas.microsoft.com/office/drawing/2014/main" id="{C917CB35-D0AD-15F5-219F-6AF16B7D2E98}"/>
              </a:ext>
            </a:extLst>
          </p:cNvPr>
          <p:cNvGrpSpPr/>
          <p:nvPr/>
        </p:nvGrpSpPr>
        <p:grpSpPr>
          <a:xfrm>
            <a:off x="1404200" y="4330180"/>
            <a:ext cx="9712979" cy="1562100"/>
            <a:chOff x="1404200" y="4330180"/>
            <a:chExt cx="9545689" cy="1562100"/>
          </a:xfrm>
        </p:grpSpPr>
        <p:sp>
          <p:nvSpPr>
            <p:cNvPr id="11" name="ZoneTexte 10">
              <a:extLst>
                <a:ext uri="{FF2B5EF4-FFF2-40B4-BE49-F238E27FC236}">
                  <a16:creationId xmlns:a16="http://schemas.microsoft.com/office/drawing/2014/main" id="{AAEDDDDC-A2C3-E4DF-D938-816180658AE9}"/>
                </a:ext>
              </a:extLst>
            </p:cNvPr>
            <p:cNvSpPr txBox="1"/>
            <p:nvPr/>
          </p:nvSpPr>
          <p:spPr>
            <a:xfrm>
              <a:off x="4192975" y="4413408"/>
              <a:ext cx="6756914" cy="1477328"/>
            </a:xfrm>
            <a:prstGeom prst="rect">
              <a:avLst/>
            </a:prstGeom>
            <a:noFill/>
          </p:spPr>
          <p:txBody>
            <a:bodyPr wrap="square" rtlCol="0">
              <a:spAutoFit/>
            </a:bodyPr>
            <a:lstStyle/>
            <a:p>
              <a:r>
                <a:rPr lang="fr-FR"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Les "jumeaux numériques" et l’IA : de sérieux atouts pour l’industrie</a:t>
              </a:r>
              <a:br>
                <a:rPr lang="fr-FR"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br>
              <a:r>
                <a:rPr lang="fr-FR" i="0" dirty="0">
                  <a:effectLst/>
                  <a:latin typeface="Calibri" panose="020F0502020204030204" pitchFamily="34" charset="0"/>
                  <a:ea typeface="Calibri" panose="020F0502020204030204" pitchFamily="34" charset="0"/>
                  <a:cs typeface="Calibri" panose="020F0502020204030204" pitchFamily="34" charset="0"/>
                </a:rPr>
                <a:t>Ils permettent de répliquer une machine, un système ou un processus sous forme numérique. L’IA se sert alors des flux de données provenant en continu des divers capteurs et de sa capacité d’apprentissage pour optimiser le </a:t>
              </a:r>
              <a:r>
                <a:rPr lang="fr-FR" dirty="0">
                  <a:latin typeface="Calibri" panose="020F0502020204030204" pitchFamily="34" charset="0"/>
                  <a:ea typeface="Calibri" panose="020F0502020204030204" pitchFamily="34" charset="0"/>
                  <a:cs typeface="Calibri" panose="020F0502020204030204" pitchFamily="34" charset="0"/>
                </a:rPr>
                <a:t>fonctionnement et anticiper les défaillances.</a:t>
              </a:r>
              <a:endParaRPr lang="fr-FR" i="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descr="Jumeau num&amp;eacute;rique&amp;nbsp;: qu'est-ce que cette technologie&amp;nbsp;?">
              <a:extLst>
                <a:ext uri="{FF2B5EF4-FFF2-40B4-BE49-F238E27FC236}">
                  <a16:creationId xmlns:a16="http://schemas.microsoft.com/office/drawing/2014/main" id="{018F0AB5-4A17-515C-4A33-ADC19752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200" y="4330180"/>
              <a:ext cx="2460396" cy="15621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532D928A-9CD7-E48F-C73C-AB46270F8C6F}"/>
              </a:ext>
            </a:extLst>
          </p:cNvPr>
          <p:cNvSpPr/>
          <p:nvPr/>
        </p:nvSpPr>
        <p:spPr>
          <a:xfrm>
            <a:off x="1377692" y="2267320"/>
            <a:ext cx="2486903" cy="1598789"/>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30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dirty="0"/>
              <a:t>Copyright © Jean Gayral 2024</a:t>
            </a:r>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17</a:t>
            </a:fld>
            <a:endParaRPr lang="fr-FR"/>
          </a:p>
        </p:txBody>
      </p:sp>
      <p:sp>
        <p:nvSpPr>
          <p:cNvPr id="2" name="ZoneTexte 1">
            <a:extLst>
              <a:ext uri="{FF2B5EF4-FFF2-40B4-BE49-F238E27FC236}">
                <a16:creationId xmlns:a16="http://schemas.microsoft.com/office/drawing/2014/main" id="{91C0644D-3F7F-605A-F7B3-F7C3929E2C8F}"/>
              </a:ext>
            </a:extLst>
          </p:cNvPr>
          <p:cNvSpPr txBox="1"/>
          <p:nvPr/>
        </p:nvSpPr>
        <p:spPr>
          <a:xfrm>
            <a:off x="1505758" y="1771647"/>
            <a:ext cx="8849154" cy="1015663"/>
          </a:xfrm>
          <a:prstGeom prst="rect">
            <a:avLst/>
          </a:prstGeom>
          <a:noFill/>
        </p:spPr>
        <p:txBody>
          <a:bodyPr wrap="none" rtlCol="0">
            <a:spAutoFit/>
          </a:bodyPr>
          <a:lstStyle/>
          <a:p>
            <a:r>
              <a:rPr lang="fr-FR" sz="2000" b="1" dirty="0">
                <a:solidFill>
                  <a:srgbClr val="C00000"/>
                </a:solidFill>
              </a:rPr>
              <a:t>L’IA actuelle </a:t>
            </a:r>
            <a:r>
              <a:rPr lang="fr-FR" sz="2000" dirty="0"/>
              <a:t>est une </a:t>
            </a:r>
            <a:r>
              <a:rPr lang="fr-FR" sz="2000" b="1" dirty="0">
                <a:solidFill>
                  <a:srgbClr val="C00000"/>
                </a:solidFill>
              </a:rPr>
              <a:t>intelligence artificielle </a:t>
            </a:r>
            <a:r>
              <a:rPr lang="fr-FR" sz="2000" b="1" u="sng" dirty="0">
                <a:solidFill>
                  <a:srgbClr val="C00000"/>
                </a:solidFill>
              </a:rPr>
              <a:t>générative</a:t>
            </a:r>
            <a:r>
              <a:rPr lang="fr-FR" sz="2000" b="1" dirty="0">
                <a:solidFill>
                  <a:srgbClr val="C00000"/>
                </a:solidFill>
              </a:rPr>
              <a:t> : </a:t>
            </a:r>
            <a:r>
              <a:rPr lang="fr-FR" sz="2000" dirty="0"/>
              <a:t>Après une longue période </a:t>
            </a:r>
            <a:br>
              <a:rPr lang="fr-FR" sz="2000" dirty="0"/>
            </a:br>
            <a:r>
              <a:rPr lang="fr-FR" sz="2000" dirty="0"/>
              <a:t>d’apprentissage, elle est capable de générer du texte, des images ou du son, à partir</a:t>
            </a:r>
            <a:br>
              <a:rPr lang="fr-FR" sz="2000" dirty="0"/>
            </a:br>
            <a:r>
              <a:rPr lang="fr-FR" sz="2000" dirty="0"/>
              <a:t>de sa base de connaissance, en réponse à une requête faite en langage courant</a:t>
            </a:r>
          </a:p>
        </p:txBody>
      </p:sp>
      <p:sp>
        <p:nvSpPr>
          <p:cNvPr id="6" name="ZoneTexte 5">
            <a:extLst>
              <a:ext uri="{FF2B5EF4-FFF2-40B4-BE49-F238E27FC236}">
                <a16:creationId xmlns:a16="http://schemas.microsoft.com/office/drawing/2014/main" id="{30798A94-3174-5DC1-FF5F-1F262A68FB86}"/>
              </a:ext>
            </a:extLst>
          </p:cNvPr>
          <p:cNvSpPr txBox="1"/>
          <p:nvPr/>
        </p:nvSpPr>
        <p:spPr>
          <a:xfrm>
            <a:off x="1505758" y="3515625"/>
            <a:ext cx="8985204" cy="707886"/>
          </a:xfrm>
          <a:prstGeom prst="rect">
            <a:avLst/>
          </a:prstGeom>
          <a:noFill/>
        </p:spPr>
        <p:txBody>
          <a:bodyPr wrap="square" rtlCol="0">
            <a:spAutoFit/>
          </a:bodyPr>
          <a:lstStyle/>
          <a:p>
            <a:r>
              <a:rPr lang="fr-FR" sz="2000" b="1" dirty="0">
                <a:solidFill>
                  <a:srgbClr val="C00000"/>
                </a:solidFill>
              </a:rPr>
              <a:t>L’intelligence artificielle </a:t>
            </a:r>
            <a:r>
              <a:rPr lang="fr-FR" sz="2000" b="1" u="sng" dirty="0">
                <a:solidFill>
                  <a:srgbClr val="C00000"/>
                </a:solidFill>
              </a:rPr>
              <a:t>générale</a:t>
            </a:r>
            <a:r>
              <a:rPr lang="fr-FR" sz="2000" b="1" dirty="0">
                <a:solidFill>
                  <a:srgbClr val="C00000"/>
                </a:solidFill>
              </a:rPr>
              <a:t> (IAG) </a:t>
            </a:r>
            <a:r>
              <a:rPr lang="fr-FR" sz="2000" dirty="0"/>
              <a:t>qui devrait être capable </a:t>
            </a:r>
            <a:r>
              <a:rPr lang="fr-FR" sz="2000" b="0" i="0" dirty="0">
                <a:solidFill>
                  <a:srgbClr val="202122"/>
                </a:solidFill>
                <a:effectLst/>
              </a:rPr>
              <a:t>d'effectuer ou </a:t>
            </a:r>
            <a:br>
              <a:rPr lang="fr-FR" sz="2000" b="0" i="0" dirty="0">
                <a:solidFill>
                  <a:srgbClr val="202122"/>
                </a:solidFill>
                <a:effectLst/>
              </a:rPr>
            </a:br>
            <a:r>
              <a:rPr lang="fr-FR" sz="2000" b="0" i="0" dirty="0">
                <a:solidFill>
                  <a:srgbClr val="202122"/>
                </a:solidFill>
                <a:effectLst/>
              </a:rPr>
              <a:t>d'apprendre à effectuer n'importe quelle tâche</a:t>
            </a:r>
            <a:r>
              <a:rPr lang="fr-FR" sz="2000" b="0" i="0" dirty="0">
                <a:effectLst/>
              </a:rPr>
              <a:t> </a:t>
            </a:r>
            <a:r>
              <a:rPr lang="fr-FR" sz="2000" b="0" i="0" u="none" strike="noStrike" dirty="0">
                <a:effectLst/>
              </a:rPr>
              <a:t>cognitive d’un</a:t>
            </a:r>
            <a:r>
              <a:rPr lang="fr-FR" sz="2000" b="0" i="0" dirty="0">
                <a:solidFill>
                  <a:srgbClr val="202122"/>
                </a:solidFill>
                <a:effectLst/>
              </a:rPr>
              <a:t> humain. </a:t>
            </a:r>
            <a:endParaRPr lang="fr-FR" sz="2000" dirty="0"/>
          </a:p>
        </p:txBody>
      </p:sp>
      <p:sp>
        <p:nvSpPr>
          <p:cNvPr id="7" name="ZoneTexte 6">
            <a:extLst>
              <a:ext uri="{FF2B5EF4-FFF2-40B4-BE49-F238E27FC236}">
                <a16:creationId xmlns:a16="http://schemas.microsoft.com/office/drawing/2014/main" id="{9BEA3504-FFB0-DD2D-2F59-557EE93A9D75}"/>
              </a:ext>
            </a:extLst>
          </p:cNvPr>
          <p:cNvSpPr txBox="1"/>
          <p:nvPr/>
        </p:nvSpPr>
        <p:spPr>
          <a:xfrm>
            <a:off x="3779123" y="3095169"/>
            <a:ext cx="4260141" cy="369332"/>
          </a:xfrm>
          <a:prstGeom prst="rect">
            <a:avLst/>
          </a:prstGeom>
          <a:noFill/>
        </p:spPr>
        <p:txBody>
          <a:bodyPr wrap="none" rtlCol="0">
            <a:spAutoFit/>
          </a:bodyPr>
          <a:lstStyle/>
          <a:p>
            <a:r>
              <a:rPr lang="fr-FR" i="1" dirty="0"/>
              <a:t>Mais certaines sociétés travaillent déjà sur :</a:t>
            </a:r>
          </a:p>
        </p:txBody>
      </p:sp>
      <p:sp>
        <p:nvSpPr>
          <p:cNvPr id="9" name="ZoneTexte 8">
            <a:extLst>
              <a:ext uri="{FF2B5EF4-FFF2-40B4-BE49-F238E27FC236}">
                <a16:creationId xmlns:a16="http://schemas.microsoft.com/office/drawing/2014/main" id="{13856680-88F4-8632-0821-B2B1583B36A8}"/>
              </a:ext>
            </a:extLst>
          </p:cNvPr>
          <p:cNvSpPr txBox="1"/>
          <p:nvPr/>
        </p:nvSpPr>
        <p:spPr>
          <a:xfrm>
            <a:off x="2667746" y="1022499"/>
            <a:ext cx="6326797" cy="523220"/>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Quel avenir pour </a:t>
            </a:r>
            <a:r>
              <a:rPr lang="fr-FR" sz="2800" dirty="0">
                <a:solidFill>
                  <a:srgbClr val="C00000"/>
                </a:solidFill>
                <a:effectLst>
                  <a:outerShdw blurRad="38100" dist="38100" dir="2700000" algn="tl">
                    <a:srgbClr val="000000">
                      <a:alpha val="43137"/>
                    </a:srgbClr>
                  </a:outerShdw>
                </a:effectLst>
              </a:rPr>
              <a:t>l’intelligence artificielle </a:t>
            </a:r>
            <a:r>
              <a:rPr lang="fr-FR" sz="2800" dirty="0">
                <a:solidFill>
                  <a:schemeClr val="tx1">
                    <a:lumMod val="75000"/>
                    <a:lumOff val="25000"/>
                  </a:schemeClr>
                </a:solidFill>
                <a:effectLst>
                  <a:outerShdw blurRad="38100" dist="38100" dir="2700000" algn="tl">
                    <a:srgbClr val="000000">
                      <a:alpha val="43137"/>
                    </a:srgbClr>
                  </a:outerShdw>
                </a:effectLst>
              </a:rPr>
              <a:t>?</a:t>
            </a:r>
          </a:p>
        </p:txBody>
      </p:sp>
      <p:sp>
        <p:nvSpPr>
          <p:cNvPr id="10" name="ZoneTexte 9">
            <a:extLst>
              <a:ext uri="{FF2B5EF4-FFF2-40B4-BE49-F238E27FC236}">
                <a16:creationId xmlns:a16="http://schemas.microsoft.com/office/drawing/2014/main" id="{EAAF062D-DE76-3451-AEED-52966902D0A2}"/>
              </a:ext>
            </a:extLst>
          </p:cNvPr>
          <p:cNvSpPr txBox="1"/>
          <p:nvPr/>
        </p:nvSpPr>
        <p:spPr>
          <a:xfrm>
            <a:off x="1505758" y="4512120"/>
            <a:ext cx="8414868" cy="1015663"/>
          </a:xfrm>
          <a:prstGeom prst="rect">
            <a:avLst/>
          </a:prstGeom>
          <a:noFill/>
        </p:spPr>
        <p:txBody>
          <a:bodyPr wrap="none" rtlCol="0">
            <a:spAutoFit/>
          </a:bodyPr>
          <a:lstStyle/>
          <a:p>
            <a:r>
              <a:rPr lang="fr-FR" sz="2000" b="1" dirty="0">
                <a:solidFill>
                  <a:srgbClr val="C00000"/>
                </a:solidFill>
              </a:rPr>
              <a:t>Cette IAG n’existe pas encore, mais présentera deux conséquences majeures :</a:t>
            </a:r>
          </a:p>
          <a:p>
            <a:pPr marL="1200150" lvl="2" indent="-285750">
              <a:buFont typeface="Arial" panose="020B0604020202020204" pitchFamily="34" charset="0"/>
              <a:buChar char="•"/>
            </a:pPr>
            <a:r>
              <a:rPr lang="fr-FR" sz="2000" dirty="0"/>
              <a:t>Chômage de masse dans de nombreux domaines</a:t>
            </a:r>
          </a:p>
          <a:p>
            <a:pPr marL="1200150" lvl="2" indent="-285750">
              <a:buFont typeface="Arial" panose="020B0604020202020204" pitchFamily="34" charset="0"/>
              <a:buChar char="•"/>
            </a:pPr>
            <a:r>
              <a:rPr lang="fr-FR" sz="2000" dirty="0"/>
              <a:t>Un défit éthique et un bouleversement sociétal majeur</a:t>
            </a:r>
          </a:p>
        </p:txBody>
      </p:sp>
      <p:sp>
        <p:nvSpPr>
          <p:cNvPr id="8" name="ZoneTexte 7">
            <a:extLst>
              <a:ext uri="{FF2B5EF4-FFF2-40B4-BE49-F238E27FC236}">
                <a16:creationId xmlns:a16="http://schemas.microsoft.com/office/drawing/2014/main" id="{0FA456B7-1273-FB03-1D74-BA51046A7DC2}"/>
              </a:ext>
            </a:extLst>
          </p:cNvPr>
          <p:cNvSpPr txBox="1"/>
          <p:nvPr/>
        </p:nvSpPr>
        <p:spPr>
          <a:xfrm>
            <a:off x="2384079" y="5597340"/>
            <a:ext cx="6610464" cy="400110"/>
          </a:xfrm>
          <a:prstGeom prst="rect">
            <a:avLst/>
          </a:prstGeom>
          <a:noFill/>
        </p:spPr>
        <p:txBody>
          <a:bodyPr wrap="none" rtlCol="0">
            <a:spAutoFit/>
          </a:bodyPr>
          <a:lstStyle/>
          <a:p>
            <a:r>
              <a:rPr lang="fr-FR" sz="2000" b="1" dirty="0">
                <a:solidFill>
                  <a:srgbClr val="C00000"/>
                </a:solidFill>
              </a:rPr>
              <a:t>Ce qui nécessitera une sérieuse régulation à l’échelle globale</a:t>
            </a:r>
          </a:p>
        </p:txBody>
      </p:sp>
    </p:spTree>
    <p:extLst>
      <p:ext uri="{BB962C8B-B14F-4D97-AF65-F5344CB8AC3E}">
        <p14:creationId xmlns:p14="http://schemas.microsoft.com/office/powerpoint/2010/main" val="589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18</a:t>
            </a:fld>
            <a:endParaRPr lang="fr-FR"/>
          </a:p>
        </p:txBody>
      </p:sp>
      <p:sp>
        <p:nvSpPr>
          <p:cNvPr id="2" name="ZoneTexte 1">
            <a:extLst>
              <a:ext uri="{FF2B5EF4-FFF2-40B4-BE49-F238E27FC236}">
                <a16:creationId xmlns:a16="http://schemas.microsoft.com/office/drawing/2014/main" id="{C45EDF67-001F-9523-E937-0BE295E3BF20}"/>
              </a:ext>
            </a:extLst>
          </p:cNvPr>
          <p:cNvSpPr txBox="1"/>
          <p:nvPr/>
        </p:nvSpPr>
        <p:spPr>
          <a:xfrm>
            <a:off x="1767039" y="1124626"/>
            <a:ext cx="8462894" cy="523220"/>
          </a:xfrm>
          <a:prstGeom prst="rect">
            <a:avLst/>
          </a:prstGeom>
          <a:noFill/>
        </p:spPr>
        <p:txBody>
          <a:bodyPr wrap="none" rtlCol="0">
            <a:spAutoFit/>
          </a:bodyPr>
          <a:lstStyle/>
          <a:p>
            <a:r>
              <a:rPr lang="fr-FR" sz="2800" dirty="0">
                <a:solidFill>
                  <a:schemeClr val="tx1">
                    <a:lumMod val="75000"/>
                    <a:lumOff val="25000"/>
                  </a:schemeClr>
                </a:solidFill>
                <a:effectLst>
                  <a:outerShdw blurRad="38100" dist="38100" dir="2700000" algn="tl">
                    <a:srgbClr val="000000">
                      <a:alpha val="43137"/>
                    </a:srgbClr>
                  </a:outerShdw>
                </a:effectLst>
              </a:rPr>
              <a:t>Et si </a:t>
            </a:r>
            <a:r>
              <a:rPr lang="fr-FR" sz="2800" dirty="0">
                <a:solidFill>
                  <a:srgbClr val="C00000"/>
                </a:solidFill>
                <a:effectLst>
                  <a:outerShdw blurRad="38100" dist="38100" dir="2700000" algn="tl">
                    <a:srgbClr val="000000">
                      <a:alpha val="43137"/>
                    </a:srgbClr>
                  </a:outerShdw>
                </a:effectLst>
              </a:rPr>
              <a:t>l’intelligence artificielle </a:t>
            </a:r>
            <a:r>
              <a:rPr lang="fr-FR" sz="2800" dirty="0">
                <a:solidFill>
                  <a:schemeClr val="tx1">
                    <a:lumMod val="75000"/>
                    <a:lumOff val="25000"/>
                  </a:schemeClr>
                </a:solidFill>
                <a:effectLst>
                  <a:outerShdw blurRad="38100" dist="38100" dir="2700000" algn="tl">
                    <a:srgbClr val="000000">
                      <a:alpha val="43137"/>
                    </a:srgbClr>
                  </a:outerShdw>
                </a:effectLst>
              </a:rPr>
              <a:t>devenait trop intelligente ?</a:t>
            </a:r>
          </a:p>
        </p:txBody>
      </p:sp>
      <p:sp>
        <p:nvSpPr>
          <p:cNvPr id="6" name="ZoneTexte 5">
            <a:extLst>
              <a:ext uri="{FF2B5EF4-FFF2-40B4-BE49-F238E27FC236}">
                <a16:creationId xmlns:a16="http://schemas.microsoft.com/office/drawing/2014/main" id="{9B8D2819-E25F-391A-5EFF-A88DD8260981}"/>
              </a:ext>
            </a:extLst>
          </p:cNvPr>
          <p:cNvSpPr txBox="1"/>
          <p:nvPr/>
        </p:nvSpPr>
        <p:spPr>
          <a:xfrm>
            <a:off x="1763403" y="1805988"/>
            <a:ext cx="8665193" cy="707886"/>
          </a:xfrm>
          <a:prstGeom prst="rect">
            <a:avLst/>
          </a:prstGeom>
          <a:noFill/>
        </p:spPr>
        <p:txBody>
          <a:bodyPr wrap="none" rtlCol="0">
            <a:spAutoFit/>
          </a:bodyPr>
          <a:lstStyle/>
          <a:p>
            <a:r>
              <a:rPr lang="fr-FR" sz="2000" dirty="0"/>
              <a:t>Les médias et les tenants du transhumanisme craignent qu’un jour on en perde</a:t>
            </a:r>
            <a:br>
              <a:rPr lang="fr-FR" sz="2000" dirty="0"/>
            </a:br>
            <a:r>
              <a:rPr lang="fr-FR" sz="2000" dirty="0"/>
              <a:t>le contrôle surtout lorsqu’elle fonctionnera sur des ordinateurs quantiques.</a:t>
            </a:r>
          </a:p>
        </p:txBody>
      </p:sp>
      <p:sp>
        <p:nvSpPr>
          <p:cNvPr id="7" name="ZoneTexte 6">
            <a:extLst>
              <a:ext uri="{FF2B5EF4-FFF2-40B4-BE49-F238E27FC236}">
                <a16:creationId xmlns:a16="http://schemas.microsoft.com/office/drawing/2014/main" id="{2AEA58EF-ECA2-F325-D47B-96415A8EDE83}"/>
              </a:ext>
            </a:extLst>
          </p:cNvPr>
          <p:cNvSpPr txBox="1"/>
          <p:nvPr/>
        </p:nvSpPr>
        <p:spPr>
          <a:xfrm>
            <a:off x="1982509" y="2719711"/>
            <a:ext cx="7749878" cy="400110"/>
          </a:xfrm>
          <a:prstGeom prst="rect">
            <a:avLst/>
          </a:prstGeom>
          <a:noFill/>
        </p:spPr>
        <p:txBody>
          <a:bodyPr wrap="none" rtlCol="0">
            <a:spAutoFit/>
          </a:bodyPr>
          <a:lstStyle/>
          <a:p>
            <a:r>
              <a:rPr lang="fr-FR" sz="2000" dirty="0"/>
              <a:t>La </a:t>
            </a:r>
            <a:r>
              <a:rPr lang="fr-FR" sz="2000" b="1" dirty="0">
                <a:solidFill>
                  <a:srgbClr val="C00000"/>
                </a:solidFill>
              </a:rPr>
              <a:t>perte de contrôle d’une IA </a:t>
            </a:r>
            <a:r>
              <a:rPr lang="fr-FR" sz="2000" dirty="0"/>
              <a:t>n’est toutefois pas possible pour </a:t>
            </a:r>
            <a:r>
              <a:rPr lang="fr-FR" sz="2000" b="1" u="sng" dirty="0">
                <a:solidFill>
                  <a:srgbClr val="C00000"/>
                </a:solidFill>
              </a:rPr>
              <a:t>3 raisons </a:t>
            </a:r>
            <a:r>
              <a:rPr lang="fr-FR" sz="2000" dirty="0"/>
              <a:t>:</a:t>
            </a:r>
          </a:p>
        </p:txBody>
      </p:sp>
      <p:sp>
        <p:nvSpPr>
          <p:cNvPr id="18" name="ZoneTexte 17">
            <a:extLst>
              <a:ext uri="{FF2B5EF4-FFF2-40B4-BE49-F238E27FC236}">
                <a16:creationId xmlns:a16="http://schemas.microsoft.com/office/drawing/2014/main" id="{FA7164A6-1BE9-13A6-E939-66A552E51FCE}"/>
              </a:ext>
            </a:extLst>
          </p:cNvPr>
          <p:cNvSpPr txBox="1"/>
          <p:nvPr/>
        </p:nvSpPr>
        <p:spPr>
          <a:xfrm>
            <a:off x="3047202" y="3540433"/>
            <a:ext cx="4860305" cy="400110"/>
          </a:xfrm>
          <a:prstGeom prst="rect">
            <a:avLst/>
          </a:prstGeom>
          <a:noFill/>
        </p:spPr>
        <p:txBody>
          <a:bodyPr wrap="none" rtlCol="0">
            <a:spAutoFit/>
          </a:bodyPr>
          <a:lstStyle/>
          <a:p>
            <a:r>
              <a:rPr lang="fr-FR" sz="2000" dirty="0"/>
              <a:t>1.   Une IA n’a et n’aura jamais</a:t>
            </a:r>
            <a:r>
              <a:rPr lang="fr-FR" sz="2000" b="1" dirty="0">
                <a:solidFill>
                  <a:srgbClr val="C00000"/>
                </a:solidFill>
              </a:rPr>
              <a:t> de conscience</a:t>
            </a:r>
            <a:endParaRPr lang="fr-FR" sz="2000" dirty="0"/>
          </a:p>
        </p:txBody>
      </p:sp>
      <p:sp>
        <p:nvSpPr>
          <p:cNvPr id="19" name="ZoneTexte 18">
            <a:extLst>
              <a:ext uri="{FF2B5EF4-FFF2-40B4-BE49-F238E27FC236}">
                <a16:creationId xmlns:a16="http://schemas.microsoft.com/office/drawing/2014/main" id="{38509210-2DAF-1D8B-E939-ADE52889100F}"/>
              </a:ext>
            </a:extLst>
          </p:cNvPr>
          <p:cNvSpPr txBox="1"/>
          <p:nvPr/>
        </p:nvSpPr>
        <p:spPr>
          <a:xfrm>
            <a:off x="3047202" y="4132447"/>
            <a:ext cx="7006598" cy="400110"/>
          </a:xfrm>
          <a:prstGeom prst="rect">
            <a:avLst/>
          </a:prstGeom>
          <a:noFill/>
        </p:spPr>
        <p:txBody>
          <a:bodyPr wrap="none" rtlCol="0">
            <a:spAutoFit/>
          </a:bodyPr>
          <a:lstStyle/>
          <a:p>
            <a:r>
              <a:rPr lang="fr-FR" sz="2000" dirty="0"/>
              <a:t>2.   Une IA ne peut pas </a:t>
            </a:r>
            <a:r>
              <a:rPr lang="fr-FR" sz="2000" b="1" dirty="0">
                <a:solidFill>
                  <a:srgbClr val="C00000"/>
                </a:solidFill>
              </a:rPr>
              <a:t>avoir d’intuitions </a:t>
            </a:r>
            <a:r>
              <a:rPr lang="fr-FR" sz="2000" dirty="0"/>
              <a:t>ni </a:t>
            </a:r>
            <a:r>
              <a:rPr lang="fr-FR" sz="2000" b="1" dirty="0">
                <a:solidFill>
                  <a:srgbClr val="C00000"/>
                </a:solidFill>
              </a:rPr>
              <a:t>faire de découvertes</a:t>
            </a:r>
          </a:p>
        </p:txBody>
      </p:sp>
      <p:sp>
        <p:nvSpPr>
          <p:cNvPr id="20" name="ZoneTexte 19">
            <a:extLst>
              <a:ext uri="{FF2B5EF4-FFF2-40B4-BE49-F238E27FC236}">
                <a16:creationId xmlns:a16="http://schemas.microsoft.com/office/drawing/2014/main" id="{105ED36C-3B5B-E943-C47A-7F831AAC9A29}"/>
              </a:ext>
            </a:extLst>
          </p:cNvPr>
          <p:cNvSpPr txBox="1"/>
          <p:nvPr/>
        </p:nvSpPr>
        <p:spPr>
          <a:xfrm>
            <a:off x="3047202" y="4729239"/>
            <a:ext cx="7229671" cy="400110"/>
          </a:xfrm>
          <a:prstGeom prst="rect">
            <a:avLst/>
          </a:prstGeom>
          <a:noFill/>
        </p:spPr>
        <p:txBody>
          <a:bodyPr wrap="none" rtlCol="0">
            <a:spAutoFit/>
          </a:bodyPr>
          <a:lstStyle/>
          <a:p>
            <a:pPr marL="342900" indent="-342900">
              <a:buAutoNum type="arabicPeriod" startAt="3"/>
            </a:pPr>
            <a:r>
              <a:rPr lang="fr-FR" sz="2000" dirty="0"/>
              <a:t>Et si toutefois il y avait un risque de perdre le contrôle d’une IA ?</a:t>
            </a:r>
          </a:p>
        </p:txBody>
      </p:sp>
      <p:grpSp>
        <p:nvGrpSpPr>
          <p:cNvPr id="21" name="Groupe 20">
            <a:extLst>
              <a:ext uri="{FF2B5EF4-FFF2-40B4-BE49-F238E27FC236}">
                <a16:creationId xmlns:a16="http://schemas.microsoft.com/office/drawing/2014/main" id="{F364918A-7FBC-E96B-211F-32444D6C6906}"/>
              </a:ext>
            </a:extLst>
          </p:cNvPr>
          <p:cNvGrpSpPr/>
          <p:nvPr/>
        </p:nvGrpSpPr>
        <p:grpSpPr>
          <a:xfrm>
            <a:off x="2118955" y="4771694"/>
            <a:ext cx="5747802" cy="699461"/>
            <a:chOff x="2571339" y="4771694"/>
            <a:chExt cx="5747802" cy="699461"/>
          </a:xfrm>
        </p:grpSpPr>
        <p:sp>
          <p:nvSpPr>
            <p:cNvPr id="22" name="ZoneTexte 21">
              <a:extLst>
                <a:ext uri="{FF2B5EF4-FFF2-40B4-BE49-F238E27FC236}">
                  <a16:creationId xmlns:a16="http://schemas.microsoft.com/office/drawing/2014/main" id="{3EDC406D-FE52-59C2-71BC-401638711399}"/>
                </a:ext>
              </a:extLst>
            </p:cNvPr>
            <p:cNvSpPr txBox="1"/>
            <p:nvPr/>
          </p:nvSpPr>
          <p:spPr>
            <a:xfrm>
              <a:off x="3872859" y="5037803"/>
              <a:ext cx="4446282" cy="400110"/>
            </a:xfrm>
            <a:prstGeom prst="rect">
              <a:avLst/>
            </a:prstGeom>
            <a:noFill/>
          </p:spPr>
          <p:txBody>
            <a:bodyPr wrap="none" rtlCol="0">
              <a:spAutoFit/>
            </a:bodyPr>
            <a:lstStyle/>
            <a:p>
              <a:r>
                <a:rPr lang="fr-FR" sz="2000" b="1" dirty="0">
                  <a:solidFill>
                    <a:srgbClr val="C00000"/>
                  </a:solidFill>
                </a:rPr>
                <a:t>Et bien, il suffirait de couper le courant !</a:t>
              </a:r>
            </a:p>
          </p:txBody>
        </p:sp>
        <p:pic>
          <p:nvPicPr>
            <p:cNvPr id="23" name="Picture 2" descr="5 Tips To Being Safe When Working With Electric | My Decorative">
              <a:extLst>
                <a:ext uri="{FF2B5EF4-FFF2-40B4-BE49-F238E27FC236}">
                  <a16:creationId xmlns:a16="http://schemas.microsoft.com/office/drawing/2014/main" id="{4277021A-8ED7-4397-D5A1-3838743B9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6" t="12444" r="13528" b="15309"/>
            <a:stretch/>
          </p:blipFill>
          <p:spPr bwMode="auto">
            <a:xfrm>
              <a:off x="2571339" y="4771694"/>
              <a:ext cx="710875" cy="6994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45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19</a:t>
            </a:fld>
            <a:endParaRPr lang="fr-FR"/>
          </a:p>
        </p:txBody>
      </p:sp>
      <p:sp>
        <p:nvSpPr>
          <p:cNvPr id="6" name="ZoneTexte 5">
            <a:extLst>
              <a:ext uri="{FF2B5EF4-FFF2-40B4-BE49-F238E27FC236}">
                <a16:creationId xmlns:a16="http://schemas.microsoft.com/office/drawing/2014/main" id="{0708483C-F358-637F-246E-70C73D6FEDCF}"/>
              </a:ext>
            </a:extLst>
          </p:cNvPr>
          <p:cNvSpPr txBox="1"/>
          <p:nvPr/>
        </p:nvSpPr>
        <p:spPr>
          <a:xfrm>
            <a:off x="4410358" y="1106049"/>
            <a:ext cx="2971198"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fr-FR" sz="4000" dirty="0">
                <a:solidFill>
                  <a:schemeClr val="tx1">
                    <a:lumMod val="75000"/>
                    <a:lumOff val="25000"/>
                  </a:schemeClr>
                </a:solidFill>
              </a:rPr>
              <a:t>CONCLUSION</a:t>
            </a:r>
          </a:p>
        </p:txBody>
      </p:sp>
      <p:sp>
        <p:nvSpPr>
          <p:cNvPr id="7" name="ZoneTexte 6">
            <a:extLst>
              <a:ext uri="{FF2B5EF4-FFF2-40B4-BE49-F238E27FC236}">
                <a16:creationId xmlns:a16="http://schemas.microsoft.com/office/drawing/2014/main" id="{8758A1A2-8807-1C28-648E-BCE659EC2A3D}"/>
              </a:ext>
            </a:extLst>
          </p:cNvPr>
          <p:cNvSpPr txBox="1"/>
          <p:nvPr/>
        </p:nvSpPr>
        <p:spPr>
          <a:xfrm>
            <a:off x="2957220" y="2724549"/>
            <a:ext cx="6040436" cy="2246769"/>
          </a:xfrm>
          <a:prstGeom prst="rect">
            <a:avLst/>
          </a:prstGeom>
          <a:noFill/>
        </p:spPr>
        <p:txBody>
          <a:bodyPr wrap="none" rtlCol="0">
            <a:spAutoFit/>
          </a:bodyPr>
          <a:lstStyle/>
          <a:p>
            <a:pPr algn="ctr"/>
            <a:r>
              <a:rPr lang="fr-FR" sz="2800" b="1" i="0" dirty="0">
                <a:solidFill>
                  <a:srgbClr val="C00000"/>
                </a:solidFill>
                <a:effectLst/>
                <a:latin typeface="Roboto" panose="02000000000000000000" pitchFamily="2" charset="0"/>
              </a:rPr>
              <a:t>Ce n’est pas l’IA qui pose problème</a:t>
            </a:r>
            <a:r>
              <a:rPr lang="fr-FR" sz="2800" b="0" i="0" dirty="0">
                <a:solidFill>
                  <a:srgbClr val="333333"/>
                </a:solidFill>
                <a:effectLst/>
                <a:latin typeface="Roboto" panose="02000000000000000000" pitchFamily="2" charset="0"/>
              </a:rPr>
              <a:t>, </a:t>
            </a:r>
          </a:p>
          <a:p>
            <a:pPr algn="ctr"/>
            <a:r>
              <a:rPr lang="fr-FR" sz="2800" b="0" i="0" dirty="0">
                <a:solidFill>
                  <a:srgbClr val="333333"/>
                </a:solidFill>
                <a:effectLst/>
                <a:latin typeface="Roboto" panose="02000000000000000000" pitchFamily="2" charset="0"/>
              </a:rPr>
              <a:t>mais ce que nous en faisons </a:t>
            </a:r>
            <a:br>
              <a:rPr lang="fr-FR" sz="2800" b="0" i="0" dirty="0">
                <a:solidFill>
                  <a:srgbClr val="333333"/>
                </a:solidFill>
                <a:effectLst/>
                <a:latin typeface="Roboto" panose="02000000000000000000" pitchFamily="2" charset="0"/>
              </a:rPr>
            </a:br>
            <a:r>
              <a:rPr lang="fr-FR" sz="2800" b="0" i="0" dirty="0">
                <a:solidFill>
                  <a:srgbClr val="333333"/>
                </a:solidFill>
                <a:effectLst/>
                <a:latin typeface="Roboto" panose="02000000000000000000" pitchFamily="2" charset="0"/>
              </a:rPr>
              <a:t>et ce que certains rêvent d’en faire</a:t>
            </a:r>
            <a:r>
              <a:rPr lang="fr-FR" sz="2800" dirty="0">
                <a:solidFill>
                  <a:srgbClr val="333333"/>
                </a:solidFill>
                <a:latin typeface="Roboto" panose="02000000000000000000" pitchFamily="2" charset="0"/>
              </a:rPr>
              <a:t>…</a:t>
            </a:r>
          </a:p>
          <a:p>
            <a:pPr algn="ctr"/>
            <a:endParaRPr lang="fr-FR" sz="2800" dirty="0">
              <a:solidFill>
                <a:srgbClr val="333333"/>
              </a:solidFill>
              <a:latin typeface="Roboto" panose="02000000000000000000" pitchFamily="2" charset="0"/>
            </a:endParaRPr>
          </a:p>
          <a:p>
            <a:pPr algn="ctr"/>
            <a:r>
              <a:rPr lang="fr-FR" sz="2800" dirty="0">
                <a:solidFill>
                  <a:srgbClr val="333333"/>
                </a:solidFill>
                <a:latin typeface="Roboto" panose="02000000000000000000" pitchFamily="2" charset="0"/>
              </a:rPr>
              <a:t>… car la </a:t>
            </a:r>
            <a:r>
              <a:rPr lang="fr-FR" sz="2800" b="1" dirty="0">
                <a:solidFill>
                  <a:srgbClr val="C00000"/>
                </a:solidFill>
                <a:latin typeface="Roboto" panose="02000000000000000000" pitchFamily="2" charset="0"/>
              </a:rPr>
              <a:t>société humaine est </a:t>
            </a:r>
            <a:r>
              <a:rPr lang="fr-FR" sz="2800" b="1" u="sng" dirty="0">
                <a:solidFill>
                  <a:srgbClr val="C00000"/>
                </a:solidFill>
                <a:latin typeface="Roboto" panose="02000000000000000000" pitchFamily="2" charset="0"/>
              </a:rPr>
              <a:t>dualiste</a:t>
            </a:r>
            <a:endParaRPr lang="fr-FR" sz="2800" b="1" u="sng" dirty="0">
              <a:solidFill>
                <a:srgbClr val="C00000"/>
              </a:solidFill>
            </a:endParaRPr>
          </a:p>
        </p:txBody>
      </p:sp>
    </p:spTree>
    <p:extLst>
      <p:ext uri="{BB962C8B-B14F-4D97-AF65-F5344CB8AC3E}">
        <p14:creationId xmlns:p14="http://schemas.microsoft.com/office/powerpoint/2010/main" val="8808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2</a:t>
            </a:fld>
            <a:endParaRPr lang="fr-FR"/>
          </a:p>
        </p:txBody>
      </p:sp>
      <p:sp>
        <p:nvSpPr>
          <p:cNvPr id="5" name="ZoneTexte 4">
            <a:extLst>
              <a:ext uri="{FF2B5EF4-FFF2-40B4-BE49-F238E27FC236}">
                <a16:creationId xmlns:a16="http://schemas.microsoft.com/office/drawing/2014/main" id="{F24BBB16-7865-4FC3-47D9-450E86C7F254}"/>
              </a:ext>
            </a:extLst>
          </p:cNvPr>
          <p:cNvSpPr txBox="1"/>
          <p:nvPr/>
        </p:nvSpPr>
        <p:spPr>
          <a:xfrm>
            <a:off x="1765027" y="1073589"/>
            <a:ext cx="8241360" cy="523220"/>
          </a:xfrm>
          <a:prstGeom prst="rect">
            <a:avLst/>
          </a:prstGeom>
          <a:noFill/>
        </p:spPr>
        <p:txBody>
          <a:bodyPr wrap="non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La grande différence entre l</a:t>
            </a:r>
            <a:r>
              <a:rPr lang="fr-FR" sz="2800" dirty="0">
                <a:solidFill>
                  <a:srgbClr val="C00000"/>
                </a:solidFill>
                <a:effectLst>
                  <a:outerShdw blurRad="38100" dist="38100" dir="2700000" algn="tl">
                    <a:srgbClr val="000000">
                      <a:alpha val="43137"/>
                    </a:srgbClr>
                  </a:outerShdw>
                </a:effectLst>
              </a:rPr>
              <a:t>’IA</a:t>
            </a:r>
            <a:r>
              <a:rPr lang="fr-FR" sz="2800" dirty="0">
                <a:solidFill>
                  <a:schemeClr val="tx1">
                    <a:lumMod val="65000"/>
                    <a:lumOff val="35000"/>
                  </a:schemeClr>
                </a:solidFill>
                <a:effectLst>
                  <a:outerShdw blurRad="38100" dist="38100" dir="2700000" algn="tl">
                    <a:srgbClr val="000000">
                      <a:alpha val="43137"/>
                    </a:srgbClr>
                  </a:outerShdw>
                </a:effectLst>
              </a:rPr>
              <a:t> et </a:t>
            </a:r>
            <a:r>
              <a:rPr lang="fr-FR" sz="2800" dirty="0">
                <a:solidFill>
                  <a:srgbClr val="C00000"/>
                </a:solidFill>
                <a:effectLst>
                  <a:outerShdw blurRad="38100" dist="38100" dir="2700000" algn="tl">
                    <a:srgbClr val="000000">
                      <a:alpha val="43137"/>
                    </a:srgbClr>
                  </a:outerShdw>
                </a:effectLst>
              </a:rPr>
              <a:t>l’intelligence humaine</a:t>
            </a:r>
          </a:p>
        </p:txBody>
      </p:sp>
      <p:grpSp>
        <p:nvGrpSpPr>
          <p:cNvPr id="49" name="Groupe 48">
            <a:extLst>
              <a:ext uri="{FF2B5EF4-FFF2-40B4-BE49-F238E27FC236}">
                <a16:creationId xmlns:a16="http://schemas.microsoft.com/office/drawing/2014/main" id="{70A6C47D-CECF-4CFB-9939-645FB444D418}"/>
              </a:ext>
            </a:extLst>
          </p:cNvPr>
          <p:cNvGrpSpPr/>
          <p:nvPr/>
        </p:nvGrpSpPr>
        <p:grpSpPr>
          <a:xfrm>
            <a:off x="1401235" y="1549544"/>
            <a:ext cx="8721947" cy="4479566"/>
            <a:chOff x="1401235" y="1549544"/>
            <a:chExt cx="8721947" cy="4479566"/>
          </a:xfrm>
        </p:grpSpPr>
        <p:grpSp>
          <p:nvGrpSpPr>
            <p:cNvPr id="44" name="Groupe 43">
              <a:extLst>
                <a:ext uri="{FF2B5EF4-FFF2-40B4-BE49-F238E27FC236}">
                  <a16:creationId xmlns:a16="http://schemas.microsoft.com/office/drawing/2014/main" id="{1086966F-995C-C883-B734-3F3F789079C8}"/>
                </a:ext>
              </a:extLst>
            </p:cNvPr>
            <p:cNvGrpSpPr/>
            <p:nvPr/>
          </p:nvGrpSpPr>
          <p:grpSpPr>
            <a:xfrm>
              <a:off x="1935966" y="1687679"/>
              <a:ext cx="2500687" cy="2113869"/>
              <a:chOff x="1996821" y="1523931"/>
              <a:chExt cx="2773680" cy="2452648"/>
            </a:xfrm>
          </p:grpSpPr>
          <p:grpSp>
            <p:nvGrpSpPr>
              <p:cNvPr id="6" name="Groupe 5">
                <a:extLst>
                  <a:ext uri="{FF2B5EF4-FFF2-40B4-BE49-F238E27FC236}">
                    <a16:creationId xmlns:a16="http://schemas.microsoft.com/office/drawing/2014/main" id="{66861687-9F7E-494B-76F7-D4A1FC463F24}"/>
                  </a:ext>
                </a:extLst>
              </p:cNvPr>
              <p:cNvGrpSpPr/>
              <p:nvPr/>
            </p:nvGrpSpPr>
            <p:grpSpPr>
              <a:xfrm>
                <a:off x="1996821" y="1523931"/>
                <a:ext cx="2773680" cy="2452648"/>
                <a:chOff x="4450080" y="2551176"/>
                <a:chExt cx="2773680" cy="2452648"/>
              </a:xfrm>
            </p:grpSpPr>
            <p:pic>
              <p:nvPicPr>
                <p:cNvPr id="7" name="Picture 2" descr="Sciences cognitives et plus : connaissances et réflexions: Quelques ...">
                  <a:extLst>
                    <a:ext uri="{FF2B5EF4-FFF2-40B4-BE49-F238E27FC236}">
                      <a16:creationId xmlns:a16="http://schemas.microsoft.com/office/drawing/2014/main" id="{7BFAAF55-8B4F-E39F-84BF-EF3CEFDC2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007" y="2645482"/>
                  <a:ext cx="2423160" cy="20893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EBCA5BE-9218-5004-ECB6-FA9339BF561C}"/>
                    </a:ext>
                  </a:extLst>
                </p:cNvPr>
                <p:cNvSpPr/>
                <p:nvPr/>
              </p:nvSpPr>
              <p:spPr>
                <a:xfrm>
                  <a:off x="4498848" y="2551176"/>
                  <a:ext cx="2724912" cy="411480"/>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2D19354-9951-A12C-C930-83626961C492}"/>
                    </a:ext>
                  </a:extLst>
                </p:cNvPr>
                <p:cNvSpPr/>
                <p:nvPr/>
              </p:nvSpPr>
              <p:spPr>
                <a:xfrm rot="5400000">
                  <a:off x="5792729" y="3538723"/>
                  <a:ext cx="2089393" cy="626364"/>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E801A5BD-D0C5-8E26-C1D6-8B5EC7CE0F1F}"/>
                    </a:ext>
                  </a:extLst>
                </p:cNvPr>
                <p:cNvSpPr/>
                <p:nvPr/>
              </p:nvSpPr>
              <p:spPr>
                <a:xfrm rot="5400000">
                  <a:off x="3718565" y="3616448"/>
                  <a:ext cx="2089393" cy="626364"/>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E4F3EFBC-6973-2672-17E9-E608C97FCC20}"/>
                    </a:ext>
                  </a:extLst>
                </p:cNvPr>
                <p:cNvSpPr/>
                <p:nvPr/>
              </p:nvSpPr>
              <p:spPr>
                <a:xfrm rot="10630928">
                  <a:off x="6305367" y="2809197"/>
                  <a:ext cx="380999" cy="97872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6A5B542F-0DF7-0887-84B4-71BDA829287E}"/>
                    </a:ext>
                  </a:extLst>
                </p:cNvPr>
                <p:cNvSpPr/>
                <p:nvPr/>
              </p:nvSpPr>
              <p:spPr>
                <a:xfrm rot="21006477">
                  <a:off x="4960325" y="3990137"/>
                  <a:ext cx="380999" cy="915026"/>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F2300401-D0F5-78BA-D39B-00C5E7C53018}"/>
                    </a:ext>
                  </a:extLst>
                </p:cNvPr>
                <p:cNvSpPr/>
                <p:nvPr/>
              </p:nvSpPr>
              <p:spPr>
                <a:xfrm rot="11100903">
                  <a:off x="4923860" y="2678551"/>
                  <a:ext cx="380999" cy="1359510"/>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EE1587B2-4801-EE19-C231-82E8A8784043}"/>
                    </a:ext>
                  </a:extLst>
                </p:cNvPr>
                <p:cNvSpPr/>
                <p:nvPr/>
              </p:nvSpPr>
              <p:spPr>
                <a:xfrm rot="13731884">
                  <a:off x="5090766" y="2651218"/>
                  <a:ext cx="380999" cy="77216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0E66ACDA-F43B-BE96-57B1-2E4A4DE60F79}"/>
                    </a:ext>
                  </a:extLst>
                </p:cNvPr>
                <p:cNvSpPr/>
                <p:nvPr/>
              </p:nvSpPr>
              <p:spPr>
                <a:xfrm rot="11837026">
                  <a:off x="4924955" y="2988772"/>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A05B7D75-0F2D-C6BF-AF98-3BF19D9FA958}"/>
                    </a:ext>
                  </a:extLst>
                </p:cNvPr>
                <p:cNvSpPr/>
                <p:nvPr/>
              </p:nvSpPr>
              <p:spPr>
                <a:xfrm rot="10800000">
                  <a:off x="4818823" y="3360366"/>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3BFCB2C6-25D2-33DA-EC1C-DC199FF49FF7}"/>
                    </a:ext>
                  </a:extLst>
                </p:cNvPr>
                <p:cNvSpPr/>
                <p:nvPr/>
              </p:nvSpPr>
              <p:spPr>
                <a:xfrm rot="20301213">
                  <a:off x="5165126" y="4379000"/>
                  <a:ext cx="380999" cy="62482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a:extLst>
                    <a:ext uri="{FF2B5EF4-FFF2-40B4-BE49-F238E27FC236}">
                      <a16:creationId xmlns:a16="http://schemas.microsoft.com/office/drawing/2014/main" id="{FF2F4730-62B4-3D24-75C3-3BFB0B8ACF2D}"/>
                    </a:ext>
                  </a:extLst>
                </p:cNvPr>
                <p:cNvSpPr/>
                <p:nvPr/>
              </p:nvSpPr>
              <p:spPr>
                <a:xfrm rot="10205860">
                  <a:off x="6333743" y="3052371"/>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6E39B1CD-9478-6A9E-34DC-91239A58A935}"/>
                    </a:ext>
                  </a:extLst>
                </p:cNvPr>
                <p:cNvSpPr/>
                <p:nvPr/>
              </p:nvSpPr>
              <p:spPr>
                <a:xfrm rot="8809791">
                  <a:off x="6091039" y="2774606"/>
                  <a:ext cx="380999" cy="48802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F63BC2DC-BDCC-B1E4-8DF3-9004DC1DCF44}"/>
                    </a:ext>
                  </a:extLst>
                </p:cNvPr>
                <p:cNvSpPr/>
                <p:nvPr/>
              </p:nvSpPr>
              <p:spPr>
                <a:xfrm rot="781605">
                  <a:off x="6260591" y="4125596"/>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680D7478-2C1E-360C-98A8-1189130D42E6}"/>
                    </a:ext>
                  </a:extLst>
                </p:cNvPr>
                <p:cNvSpPr/>
                <p:nvPr/>
              </p:nvSpPr>
              <p:spPr>
                <a:xfrm rot="14303247">
                  <a:off x="6094947" y="4385941"/>
                  <a:ext cx="380999" cy="63906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0A7D09E6-EBFC-E9D8-02ED-668B8615496B}"/>
                    </a:ext>
                  </a:extLst>
                </p:cNvPr>
                <p:cNvSpPr/>
                <p:nvPr/>
              </p:nvSpPr>
              <p:spPr>
                <a:xfrm>
                  <a:off x="5319148" y="4704292"/>
                  <a:ext cx="1085189" cy="192310"/>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a:extLst>
                    <a:ext uri="{FF2B5EF4-FFF2-40B4-BE49-F238E27FC236}">
                      <a16:creationId xmlns:a16="http://schemas.microsoft.com/office/drawing/2014/main" id="{39CC366B-3E51-4A11-FF8A-C789BE6FF3A6}"/>
                    </a:ext>
                  </a:extLst>
                </p:cNvPr>
                <p:cNvSpPr/>
                <p:nvPr/>
              </p:nvSpPr>
              <p:spPr>
                <a:xfrm>
                  <a:off x="5702838" y="4520476"/>
                  <a:ext cx="306064" cy="239446"/>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Rectangle 41">
                <a:extLst>
                  <a:ext uri="{FF2B5EF4-FFF2-40B4-BE49-F238E27FC236}">
                    <a16:creationId xmlns:a16="http://schemas.microsoft.com/office/drawing/2014/main" id="{A9076302-B1EE-52E9-5F56-6FFC5CD699DE}"/>
                  </a:ext>
                </a:extLst>
              </p:cNvPr>
              <p:cNvSpPr/>
              <p:nvPr/>
            </p:nvSpPr>
            <p:spPr>
              <a:xfrm>
                <a:off x="3365754" y="1857688"/>
                <a:ext cx="730192" cy="1908620"/>
              </a:xfrm>
              <a:prstGeom prst="rect">
                <a:avLst/>
              </a:prstGeom>
              <a:solidFill>
                <a:srgbClr val="E8E8E8"/>
              </a:solidFill>
              <a:ln>
                <a:solidFill>
                  <a:srgbClr val="E8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6" name="Picture 2" descr="Homme debout image stock. Image du gris, occasionnel, sérieux - 7631281">
              <a:extLst>
                <a:ext uri="{FF2B5EF4-FFF2-40B4-BE49-F238E27FC236}">
                  <a16:creationId xmlns:a16="http://schemas.microsoft.com/office/drawing/2014/main" id="{EE48EEF2-EA28-98E3-D0F1-12DB4F051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9" t="8195" r="36907" b="11389"/>
            <a:stretch/>
          </p:blipFill>
          <p:spPr bwMode="auto">
            <a:xfrm>
              <a:off x="8497999" y="3850192"/>
              <a:ext cx="1003467" cy="21762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350 idées de Robot &amp; Machine en 2021 | robotique, cyberpunk, armures">
              <a:extLst>
                <a:ext uri="{FF2B5EF4-FFF2-40B4-BE49-F238E27FC236}">
                  <a16:creationId xmlns:a16="http://schemas.microsoft.com/office/drawing/2014/main" id="{B49F52AD-572A-FAFA-307F-3A24E10A6F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8" r="-1134"/>
            <a:stretch/>
          </p:blipFill>
          <p:spPr bwMode="auto">
            <a:xfrm>
              <a:off x="3352670" y="3812355"/>
              <a:ext cx="911508" cy="2211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4" name="Groupe 23">
              <a:extLst>
                <a:ext uri="{FF2B5EF4-FFF2-40B4-BE49-F238E27FC236}">
                  <a16:creationId xmlns:a16="http://schemas.microsoft.com/office/drawing/2014/main" id="{B502D28C-C190-EC64-E397-D49A793C1349}"/>
                </a:ext>
              </a:extLst>
            </p:cNvPr>
            <p:cNvGrpSpPr/>
            <p:nvPr/>
          </p:nvGrpSpPr>
          <p:grpSpPr>
            <a:xfrm>
              <a:off x="7756433" y="1549544"/>
              <a:ext cx="2366749" cy="2211911"/>
              <a:chOff x="4450080" y="2551176"/>
              <a:chExt cx="2773680" cy="2452648"/>
            </a:xfrm>
          </p:grpSpPr>
          <p:pic>
            <p:nvPicPr>
              <p:cNvPr id="25" name="Picture 2" descr="Sciences cognitives et plus : connaissances et réflexions: Quelques ...">
                <a:extLst>
                  <a:ext uri="{FF2B5EF4-FFF2-40B4-BE49-F238E27FC236}">
                    <a16:creationId xmlns:a16="http://schemas.microsoft.com/office/drawing/2014/main" id="{EA42215E-3722-A129-3F17-0BD1D32FC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008" y="2656534"/>
                <a:ext cx="2423160" cy="208939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F63BF232-E237-825C-C69B-962848C8C206}"/>
                  </a:ext>
                </a:extLst>
              </p:cNvPr>
              <p:cNvSpPr/>
              <p:nvPr/>
            </p:nvSpPr>
            <p:spPr>
              <a:xfrm>
                <a:off x="4498848" y="2551176"/>
                <a:ext cx="2724912" cy="411480"/>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3A7C5E1-FDCB-0A70-21E4-6708F4731095}"/>
                  </a:ext>
                </a:extLst>
              </p:cNvPr>
              <p:cNvSpPr/>
              <p:nvPr/>
            </p:nvSpPr>
            <p:spPr>
              <a:xfrm rot="5400000">
                <a:off x="5792729" y="3538723"/>
                <a:ext cx="2089393" cy="626364"/>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EAC4710F-1715-D5BB-2A1A-76F8457507DE}"/>
                  </a:ext>
                </a:extLst>
              </p:cNvPr>
              <p:cNvSpPr/>
              <p:nvPr/>
            </p:nvSpPr>
            <p:spPr>
              <a:xfrm rot="5400000">
                <a:off x="3718565" y="3616448"/>
                <a:ext cx="2089393" cy="626364"/>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riangle isocèle 28">
                <a:extLst>
                  <a:ext uri="{FF2B5EF4-FFF2-40B4-BE49-F238E27FC236}">
                    <a16:creationId xmlns:a16="http://schemas.microsoft.com/office/drawing/2014/main" id="{6DFBD288-7935-B214-866D-F258E8F22E59}"/>
                  </a:ext>
                </a:extLst>
              </p:cNvPr>
              <p:cNvSpPr/>
              <p:nvPr/>
            </p:nvSpPr>
            <p:spPr>
              <a:xfrm rot="10630928">
                <a:off x="6305367" y="2809197"/>
                <a:ext cx="380999" cy="97872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isocèle 29">
                <a:extLst>
                  <a:ext uri="{FF2B5EF4-FFF2-40B4-BE49-F238E27FC236}">
                    <a16:creationId xmlns:a16="http://schemas.microsoft.com/office/drawing/2014/main" id="{0BA46A12-645D-202F-2F56-AE4B3CCDAF65}"/>
                  </a:ext>
                </a:extLst>
              </p:cNvPr>
              <p:cNvSpPr/>
              <p:nvPr/>
            </p:nvSpPr>
            <p:spPr>
              <a:xfrm rot="21006477">
                <a:off x="4960325" y="3990137"/>
                <a:ext cx="380999" cy="915026"/>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a:extLst>
                  <a:ext uri="{FF2B5EF4-FFF2-40B4-BE49-F238E27FC236}">
                    <a16:creationId xmlns:a16="http://schemas.microsoft.com/office/drawing/2014/main" id="{1A21381F-7FF4-B9C2-4781-4F9674ACD367}"/>
                  </a:ext>
                </a:extLst>
              </p:cNvPr>
              <p:cNvSpPr/>
              <p:nvPr/>
            </p:nvSpPr>
            <p:spPr>
              <a:xfrm rot="11100903">
                <a:off x="4923860" y="2678551"/>
                <a:ext cx="380999" cy="1359510"/>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a:extLst>
                  <a:ext uri="{FF2B5EF4-FFF2-40B4-BE49-F238E27FC236}">
                    <a16:creationId xmlns:a16="http://schemas.microsoft.com/office/drawing/2014/main" id="{89D8C246-B7DF-06EB-D26F-F79889669229}"/>
                  </a:ext>
                </a:extLst>
              </p:cNvPr>
              <p:cNvSpPr/>
              <p:nvPr/>
            </p:nvSpPr>
            <p:spPr>
              <a:xfrm rot="13731884">
                <a:off x="5090766" y="2651218"/>
                <a:ext cx="380999" cy="77216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riangle isocèle 32">
                <a:extLst>
                  <a:ext uri="{FF2B5EF4-FFF2-40B4-BE49-F238E27FC236}">
                    <a16:creationId xmlns:a16="http://schemas.microsoft.com/office/drawing/2014/main" id="{E88FD5F0-F5F3-2738-7694-963680FBDD6C}"/>
                  </a:ext>
                </a:extLst>
              </p:cNvPr>
              <p:cNvSpPr/>
              <p:nvPr/>
            </p:nvSpPr>
            <p:spPr>
              <a:xfrm rot="11837026">
                <a:off x="4924955" y="2988772"/>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isocèle 33">
                <a:extLst>
                  <a:ext uri="{FF2B5EF4-FFF2-40B4-BE49-F238E27FC236}">
                    <a16:creationId xmlns:a16="http://schemas.microsoft.com/office/drawing/2014/main" id="{2F6BDAAC-5032-8CF8-957B-6A178695DCD5}"/>
                  </a:ext>
                </a:extLst>
              </p:cNvPr>
              <p:cNvSpPr/>
              <p:nvPr/>
            </p:nvSpPr>
            <p:spPr>
              <a:xfrm rot="10800000">
                <a:off x="4818823" y="3360366"/>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a:extLst>
                  <a:ext uri="{FF2B5EF4-FFF2-40B4-BE49-F238E27FC236}">
                    <a16:creationId xmlns:a16="http://schemas.microsoft.com/office/drawing/2014/main" id="{E170A161-84CA-C241-8369-8AC231B22C9A}"/>
                  </a:ext>
                </a:extLst>
              </p:cNvPr>
              <p:cNvSpPr/>
              <p:nvPr/>
            </p:nvSpPr>
            <p:spPr>
              <a:xfrm rot="20301213">
                <a:off x="5165126" y="4379000"/>
                <a:ext cx="380999" cy="62482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isocèle 35">
                <a:extLst>
                  <a:ext uri="{FF2B5EF4-FFF2-40B4-BE49-F238E27FC236}">
                    <a16:creationId xmlns:a16="http://schemas.microsoft.com/office/drawing/2014/main" id="{54197A30-7AB6-AA96-6CD2-496537D1DA6D}"/>
                  </a:ext>
                </a:extLst>
              </p:cNvPr>
              <p:cNvSpPr/>
              <p:nvPr/>
            </p:nvSpPr>
            <p:spPr>
              <a:xfrm rot="10205860">
                <a:off x="6333743" y="3052371"/>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Triangle isocèle 36">
                <a:extLst>
                  <a:ext uri="{FF2B5EF4-FFF2-40B4-BE49-F238E27FC236}">
                    <a16:creationId xmlns:a16="http://schemas.microsoft.com/office/drawing/2014/main" id="{EE355D80-C720-2C37-E75E-607B10341BC1}"/>
                  </a:ext>
                </a:extLst>
              </p:cNvPr>
              <p:cNvSpPr/>
              <p:nvPr/>
            </p:nvSpPr>
            <p:spPr>
              <a:xfrm rot="8809791">
                <a:off x="6091039" y="2774606"/>
                <a:ext cx="380999" cy="48802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isocèle 37">
                <a:extLst>
                  <a:ext uri="{FF2B5EF4-FFF2-40B4-BE49-F238E27FC236}">
                    <a16:creationId xmlns:a16="http://schemas.microsoft.com/office/drawing/2014/main" id="{85277DA5-9BDB-3B80-3D4E-5197A9538F2F}"/>
                  </a:ext>
                </a:extLst>
              </p:cNvPr>
              <p:cNvSpPr/>
              <p:nvPr/>
            </p:nvSpPr>
            <p:spPr>
              <a:xfrm rot="781605">
                <a:off x="6260591" y="4125596"/>
                <a:ext cx="380999" cy="816295"/>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iangle isocèle 38">
                <a:extLst>
                  <a:ext uri="{FF2B5EF4-FFF2-40B4-BE49-F238E27FC236}">
                    <a16:creationId xmlns:a16="http://schemas.microsoft.com/office/drawing/2014/main" id="{BF806447-2479-FF72-17AD-8B43F4382DD1}"/>
                  </a:ext>
                </a:extLst>
              </p:cNvPr>
              <p:cNvSpPr/>
              <p:nvPr/>
            </p:nvSpPr>
            <p:spPr>
              <a:xfrm rot="14303247">
                <a:off x="6094947" y="4385941"/>
                <a:ext cx="380999" cy="639064"/>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3304886-EBEE-CE1A-CE19-2242A0B51C1E}"/>
                  </a:ext>
                </a:extLst>
              </p:cNvPr>
              <p:cNvSpPr/>
              <p:nvPr/>
            </p:nvSpPr>
            <p:spPr>
              <a:xfrm>
                <a:off x="5319148" y="4704292"/>
                <a:ext cx="1085189" cy="192310"/>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riangle isocèle 40">
                <a:extLst>
                  <a:ext uri="{FF2B5EF4-FFF2-40B4-BE49-F238E27FC236}">
                    <a16:creationId xmlns:a16="http://schemas.microsoft.com/office/drawing/2014/main" id="{28BBC381-4CDB-B29E-FD6A-6C5389D879C4}"/>
                  </a:ext>
                </a:extLst>
              </p:cNvPr>
              <p:cNvSpPr/>
              <p:nvPr/>
            </p:nvSpPr>
            <p:spPr>
              <a:xfrm>
                <a:off x="5702838" y="4520476"/>
                <a:ext cx="306064" cy="239446"/>
              </a:xfrm>
              <a:prstGeom prst="triangle">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30" name="Picture 6" descr="Mainframe Computers: Definition and Characteristics (Complete ...">
              <a:extLst>
                <a:ext uri="{FF2B5EF4-FFF2-40B4-BE49-F238E27FC236}">
                  <a16:creationId xmlns:a16="http://schemas.microsoft.com/office/drawing/2014/main" id="{22B7FC7C-5D6B-E40A-2DD8-758B6AA37C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026" r="11000"/>
            <a:stretch/>
          </p:blipFill>
          <p:spPr bwMode="auto">
            <a:xfrm>
              <a:off x="1401235" y="3817198"/>
              <a:ext cx="1725357" cy="22119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46" name="ZoneTexte 45">
            <a:extLst>
              <a:ext uri="{FF2B5EF4-FFF2-40B4-BE49-F238E27FC236}">
                <a16:creationId xmlns:a16="http://schemas.microsoft.com/office/drawing/2014/main" id="{B61E2411-03DE-9E34-32C0-2F28DAFBD83A}"/>
              </a:ext>
            </a:extLst>
          </p:cNvPr>
          <p:cNvSpPr txBox="1"/>
          <p:nvPr/>
        </p:nvSpPr>
        <p:spPr>
          <a:xfrm>
            <a:off x="4570748" y="4125757"/>
            <a:ext cx="3591432" cy="1323439"/>
          </a:xfrm>
          <a:prstGeom prst="rect">
            <a:avLst/>
          </a:prstGeom>
          <a:noFill/>
        </p:spPr>
        <p:txBody>
          <a:bodyPr wrap="none" rtlCol="0">
            <a:spAutoFit/>
          </a:bodyPr>
          <a:lstStyle/>
          <a:p>
            <a:r>
              <a:rPr lang="fr-FR" sz="2000" dirty="0"/>
              <a:t>Il manquera toujours à l’IA la</a:t>
            </a:r>
            <a:br>
              <a:rPr lang="fr-FR" sz="2000" dirty="0"/>
            </a:br>
            <a:r>
              <a:rPr lang="fr-FR" sz="2000" dirty="0"/>
              <a:t>connexion avec la</a:t>
            </a:r>
            <a:r>
              <a:rPr lang="fr-FR" sz="2000" b="1" dirty="0">
                <a:solidFill>
                  <a:srgbClr val="C00000"/>
                </a:solidFill>
              </a:rPr>
              <a:t> conscience</a:t>
            </a:r>
            <a:br>
              <a:rPr lang="fr-FR" sz="2000" b="1" dirty="0">
                <a:solidFill>
                  <a:srgbClr val="C00000"/>
                </a:solidFill>
              </a:rPr>
            </a:br>
            <a:r>
              <a:rPr lang="fr-FR" sz="2000" dirty="0"/>
              <a:t>et le monde subtil de l’</a:t>
            </a:r>
            <a:r>
              <a:rPr lang="fr-FR" sz="2000" b="1" i="1" dirty="0">
                <a:solidFill>
                  <a:srgbClr val="C00000"/>
                </a:solidFill>
              </a:rPr>
              <a:t>Akasha</a:t>
            </a:r>
            <a:r>
              <a:rPr lang="fr-FR" sz="2000" dirty="0"/>
              <a:t>,</a:t>
            </a:r>
            <a:br>
              <a:rPr lang="fr-FR" sz="2000" b="1" i="1" dirty="0">
                <a:solidFill>
                  <a:srgbClr val="C00000"/>
                </a:solidFill>
              </a:rPr>
            </a:br>
            <a:r>
              <a:rPr lang="fr-FR" sz="2000" dirty="0"/>
              <a:t>le champ informationnel originel</a:t>
            </a:r>
          </a:p>
        </p:txBody>
      </p:sp>
      <p:sp>
        <p:nvSpPr>
          <p:cNvPr id="47" name="ZoneTexte 46">
            <a:extLst>
              <a:ext uri="{FF2B5EF4-FFF2-40B4-BE49-F238E27FC236}">
                <a16:creationId xmlns:a16="http://schemas.microsoft.com/office/drawing/2014/main" id="{F07D3E34-DD04-88F3-84C0-422574AA95DC}"/>
              </a:ext>
            </a:extLst>
          </p:cNvPr>
          <p:cNvSpPr txBox="1"/>
          <p:nvPr/>
        </p:nvSpPr>
        <p:spPr>
          <a:xfrm>
            <a:off x="4570748" y="2045675"/>
            <a:ext cx="3331425" cy="1631216"/>
          </a:xfrm>
          <a:prstGeom prst="rect">
            <a:avLst/>
          </a:prstGeom>
          <a:noFill/>
        </p:spPr>
        <p:txBody>
          <a:bodyPr wrap="none" rtlCol="0">
            <a:spAutoFit/>
          </a:bodyPr>
          <a:lstStyle/>
          <a:p>
            <a:r>
              <a:rPr lang="fr-FR" sz="2000" dirty="0"/>
              <a:t>L’ </a:t>
            </a:r>
            <a:r>
              <a:rPr lang="fr-FR" sz="2000" b="1" dirty="0">
                <a:solidFill>
                  <a:srgbClr val="C00000"/>
                </a:solidFill>
              </a:rPr>
              <a:t>intelligence artificielle</a:t>
            </a:r>
            <a:br>
              <a:rPr lang="fr-FR" sz="2000" dirty="0"/>
            </a:br>
            <a:r>
              <a:rPr lang="fr-FR" sz="2000" dirty="0"/>
              <a:t>ou les </a:t>
            </a:r>
            <a:r>
              <a:rPr lang="fr-FR" sz="2000" b="1" dirty="0">
                <a:solidFill>
                  <a:srgbClr val="C00000"/>
                </a:solidFill>
              </a:rPr>
              <a:t>robots</a:t>
            </a:r>
            <a:r>
              <a:rPr lang="fr-FR" sz="2000" dirty="0"/>
              <a:t>, si perfectionnés</a:t>
            </a:r>
            <a:br>
              <a:rPr lang="fr-FR" sz="2000" dirty="0"/>
            </a:br>
            <a:r>
              <a:rPr lang="fr-FR" sz="2000" dirty="0"/>
              <a:t>soient-ils, ne seront jamais</a:t>
            </a:r>
            <a:br>
              <a:rPr lang="fr-FR" sz="2000" dirty="0"/>
            </a:br>
            <a:r>
              <a:rPr lang="fr-FR" sz="2000" dirty="0"/>
              <a:t>que l’équivalent plus rapide</a:t>
            </a:r>
          </a:p>
          <a:p>
            <a:r>
              <a:rPr lang="fr-FR" sz="2000" dirty="0"/>
              <a:t>d’un </a:t>
            </a:r>
            <a:r>
              <a:rPr lang="fr-FR" sz="2000" b="1" dirty="0">
                <a:solidFill>
                  <a:srgbClr val="C00000"/>
                </a:solidFill>
              </a:rPr>
              <a:t>cerceau gauche</a:t>
            </a:r>
          </a:p>
        </p:txBody>
      </p:sp>
    </p:spTree>
    <p:extLst>
      <p:ext uri="{BB962C8B-B14F-4D97-AF65-F5344CB8AC3E}">
        <p14:creationId xmlns:p14="http://schemas.microsoft.com/office/powerpoint/2010/main" val="18570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subTnLst>
                                    <p:animClr clrSpc="rgb" dir="cw">
                                      <p:cBhvr override="childStyle">
                                        <p:cTn dur="1" fill="hold" display="0" masterRel="nextClick" afterEffect="1"/>
                                        <p:tgtEl>
                                          <p:spTgt spid="49"/>
                                        </p:tgtEl>
                                        <p:attrNameLst>
                                          <p:attrName>ppt_c</p:attrName>
                                        </p:attrNameLst>
                                      </p:cBhvr>
                                      <p:to>
                                        <a:srgbClr val="969696"/>
                                      </p:to>
                                    </p:animClr>
                                  </p:sub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subTnLst>
                                    <p:animClr clrSpc="rgb" dir="cw">
                                      <p:cBhvr override="childStyle">
                                        <p:cTn dur="1" fill="hold" display="0" masterRel="nextClick" afterEffect="1"/>
                                        <p:tgtEl>
                                          <p:spTgt spid="47"/>
                                        </p:tgtEl>
                                        <p:attrNameLst>
                                          <p:attrName>ppt_c</p:attrName>
                                        </p:attrNameLst>
                                      </p:cBhvr>
                                      <p:to>
                                        <a:srgbClr val="969696"/>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8D666C-288D-CFDE-77CD-0144D3FDA622}"/>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4" name="Espace réservé du pied de page 3">
            <a:extLst>
              <a:ext uri="{FF2B5EF4-FFF2-40B4-BE49-F238E27FC236}">
                <a16:creationId xmlns:a16="http://schemas.microsoft.com/office/drawing/2014/main" id="{E9C65F70-FB8A-2364-948D-4C43A3D053D9}"/>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5" name="Espace réservé du numéro de diapositive 4">
            <a:extLst>
              <a:ext uri="{FF2B5EF4-FFF2-40B4-BE49-F238E27FC236}">
                <a16:creationId xmlns:a16="http://schemas.microsoft.com/office/drawing/2014/main" id="{CC9EA5D6-5B4D-C011-B1A4-A5565B2A3032}"/>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20</a:t>
            </a:fld>
            <a:endParaRPr lang="fr-FR"/>
          </a:p>
        </p:txBody>
      </p:sp>
      <p:sp>
        <p:nvSpPr>
          <p:cNvPr id="6" name="ZoneTexte 5">
            <a:extLst>
              <a:ext uri="{FF2B5EF4-FFF2-40B4-BE49-F238E27FC236}">
                <a16:creationId xmlns:a16="http://schemas.microsoft.com/office/drawing/2014/main" id="{92F83BAB-A30F-E24C-220D-D1DC4BD16724}"/>
              </a:ext>
            </a:extLst>
          </p:cNvPr>
          <p:cNvSpPr txBox="1"/>
          <p:nvPr/>
        </p:nvSpPr>
        <p:spPr>
          <a:xfrm>
            <a:off x="2209801" y="1963977"/>
            <a:ext cx="6418039" cy="400110"/>
          </a:xfrm>
          <a:prstGeom prst="rect">
            <a:avLst/>
          </a:prstGeom>
          <a:noFill/>
        </p:spPr>
        <p:txBody>
          <a:bodyPr wrap="none" rtlCol="0">
            <a:spAutoFit/>
          </a:bodyPr>
          <a:lstStyle/>
          <a:p>
            <a:r>
              <a:rPr lang="fr-FR" sz="2000" dirty="0"/>
              <a:t>Tous </a:t>
            </a:r>
            <a:r>
              <a:rPr lang="fr-FR" sz="2000" b="1" dirty="0">
                <a:solidFill>
                  <a:srgbClr val="C00000"/>
                </a:solidFill>
              </a:rPr>
              <a:t>les êtres humains sont duals </a:t>
            </a:r>
            <a:r>
              <a:rPr lang="fr-FR" sz="2000" dirty="0"/>
              <a:t>car vivant dans la </a:t>
            </a:r>
            <a:r>
              <a:rPr lang="fr-FR" sz="2000" b="1" u="sng" dirty="0">
                <a:solidFill>
                  <a:srgbClr val="C00000"/>
                </a:solidFill>
              </a:rPr>
              <a:t>dualité</a:t>
            </a:r>
            <a:r>
              <a:rPr lang="fr-FR" sz="2000" dirty="0"/>
              <a:t> </a:t>
            </a:r>
          </a:p>
        </p:txBody>
      </p:sp>
      <p:sp>
        <p:nvSpPr>
          <p:cNvPr id="8" name="ZoneTexte 7">
            <a:extLst>
              <a:ext uri="{FF2B5EF4-FFF2-40B4-BE49-F238E27FC236}">
                <a16:creationId xmlns:a16="http://schemas.microsoft.com/office/drawing/2014/main" id="{EC983C21-E191-9560-22C8-95350C28C446}"/>
              </a:ext>
            </a:extLst>
          </p:cNvPr>
          <p:cNvSpPr txBox="1"/>
          <p:nvPr/>
        </p:nvSpPr>
        <p:spPr>
          <a:xfrm>
            <a:off x="2209802" y="3621620"/>
            <a:ext cx="6758710" cy="707886"/>
          </a:xfrm>
          <a:prstGeom prst="rect">
            <a:avLst/>
          </a:prstGeom>
          <a:noFill/>
        </p:spPr>
        <p:txBody>
          <a:bodyPr wrap="none" rtlCol="0">
            <a:spAutoFit/>
          </a:bodyPr>
          <a:lstStyle/>
          <a:p>
            <a:r>
              <a:rPr lang="fr-FR" sz="2000" dirty="0"/>
              <a:t>A l’instar des êtres humains, </a:t>
            </a:r>
            <a:r>
              <a:rPr lang="fr-FR" sz="2000" b="1" dirty="0">
                <a:solidFill>
                  <a:srgbClr val="C00000"/>
                </a:solidFill>
              </a:rPr>
              <a:t>la société humaine est duale </a:t>
            </a:r>
            <a:r>
              <a:rPr lang="fr-FR" sz="2000" dirty="0"/>
              <a:t>mais</a:t>
            </a:r>
            <a:br>
              <a:rPr lang="fr-FR" sz="2000" dirty="0"/>
            </a:br>
            <a:r>
              <a:rPr lang="fr-FR" sz="2000" dirty="0"/>
              <a:t>s’avère être surtout </a:t>
            </a:r>
            <a:r>
              <a:rPr lang="fr-FR" sz="2000" b="1" u="sng" dirty="0">
                <a:solidFill>
                  <a:srgbClr val="C00000"/>
                </a:solidFill>
              </a:rPr>
              <a:t>dualiste</a:t>
            </a:r>
          </a:p>
        </p:txBody>
      </p:sp>
      <p:sp>
        <p:nvSpPr>
          <p:cNvPr id="10" name="ZoneTexte 9">
            <a:extLst>
              <a:ext uri="{FF2B5EF4-FFF2-40B4-BE49-F238E27FC236}">
                <a16:creationId xmlns:a16="http://schemas.microsoft.com/office/drawing/2014/main" id="{0FD6F0DF-C49C-C331-2484-CDEEDA792ADB}"/>
              </a:ext>
            </a:extLst>
          </p:cNvPr>
          <p:cNvSpPr txBox="1"/>
          <p:nvPr/>
        </p:nvSpPr>
        <p:spPr>
          <a:xfrm>
            <a:off x="2466975" y="5669783"/>
            <a:ext cx="7030194" cy="400110"/>
          </a:xfrm>
          <a:prstGeom prst="rect">
            <a:avLst/>
          </a:prstGeom>
          <a:noFill/>
        </p:spPr>
        <p:txBody>
          <a:bodyPr wrap="none" rtlCol="0">
            <a:spAutoFit/>
          </a:bodyPr>
          <a:lstStyle/>
          <a:p>
            <a:r>
              <a:rPr lang="fr-FR" sz="2000" b="1" dirty="0">
                <a:solidFill>
                  <a:srgbClr val="C00000"/>
                </a:solidFill>
              </a:rPr>
              <a:t>L’intelligence artificielle s’inscrit donc dans ce dualisme sociétal !</a:t>
            </a:r>
          </a:p>
        </p:txBody>
      </p:sp>
      <p:grpSp>
        <p:nvGrpSpPr>
          <p:cNvPr id="14" name="Groupe 13">
            <a:extLst>
              <a:ext uri="{FF2B5EF4-FFF2-40B4-BE49-F238E27FC236}">
                <a16:creationId xmlns:a16="http://schemas.microsoft.com/office/drawing/2014/main" id="{1B2FB834-1885-F01C-5A8D-6AC945C97966}"/>
              </a:ext>
            </a:extLst>
          </p:cNvPr>
          <p:cNvGrpSpPr/>
          <p:nvPr/>
        </p:nvGrpSpPr>
        <p:grpSpPr>
          <a:xfrm>
            <a:off x="2345293" y="4471601"/>
            <a:ext cx="7884558" cy="970147"/>
            <a:chOff x="1773792" y="4407407"/>
            <a:chExt cx="8644416" cy="970147"/>
          </a:xfrm>
        </p:grpSpPr>
        <p:sp>
          <p:nvSpPr>
            <p:cNvPr id="12" name="Bulle narrative : rectangle 11">
              <a:extLst>
                <a:ext uri="{FF2B5EF4-FFF2-40B4-BE49-F238E27FC236}">
                  <a16:creationId xmlns:a16="http://schemas.microsoft.com/office/drawing/2014/main" id="{8E6ED943-655D-6E34-A0B1-7872043BE6A5}"/>
                </a:ext>
              </a:extLst>
            </p:cNvPr>
            <p:cNvSpPr/>
            <p:nvPr/>
          </p:nvSpPr>
          <p:spPr>
            <a:xfrm>
              <a:off x="3581400" y="4543462"/>
              <a:ext cx="6836808" cy="707886"/>
            </a:xfrm>
            <a:prstGeom prst="wedgeRectCallout">
              <a:avLst>
                <a:gd name="adj1" fmla="val -36893"/>
                <a:gd name="adj2" fmla="val -9896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Par </a:t>
              </a:r>
              <a:r>
                <a:rPr lang="fr-FR" b="1" dirty="0">
                  <a:solidFill>
                    <a:srgbClr val="C00000"/>
                  </a:solidFill>
                </a:rPr>
                <a:t>dualisme</a:t>
              </a:r>
              <a:r>
                <a:rPr lang="fr-FR" dirty="0">
                  <a:solidFill>
                    <a:schemeClr val="tx1"/>
                  </a:solidFill>
                </a:rPr>
                <a:t>, on entend que la </a:t>
              </a:r>
              <a:r>
                <a:rPr lang="fr-FR" b="1" dirty="0">
                  <a:solidFill>
                    <a:srgbClr val="C00000"/>
                  </a:solidFill>
                </a:rPr>
                <a:t>dualité</a:t>
              </a:r>
              <a:r>
                <a:rPr lang="fr-FR" dirty="0">
                  <a:solidFill>
                    <a:schemeClr val="tx1"/>
                  </a:solidFill>
                </a:rPr>
                <a:t> recouvre des éléments </a:t>
              </a:r>
            </a:p>
            <a:p>
              <a:r>
                <a:rPr lang="fr-FR" dirty="0">
                  <a:solidFill>
                    <a:schemeClr val="tx1"/>
                  </a:solidFill>
                </a:rPr>
                <a:t>et des concepts de nature trop différente pour être conciliables</a:t>
              </a:r>
            </a:p>
          </p:txBody>
        </p:sp>
        <p:pic>
          <p:nvPicPr>
            <p:cNvPr id="1026" name="Picture 2" descr="Master The Meaning Behind The Yin Yang Symbol | Facts.net">
              <a:extLst>
                <a:ext uri="{FF2B5EF4-FFF2-40B4-BE49-F238E27FC236}">
                  <a16:creationId xmlns:a16="http://schemas.microsoft.com/office/drawing/2014/main" id="{6DBD72DB-E10A-6246-A532-7F0673207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67"/>
            <a:stretch/>
          </p:blipFill>
          <p:spPr bwMode="auto">
            <a:xfrm>
              <a:off x="1773792" y="4407407"/>
              <a:ext cx="1572179" cy="9701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3" name="Groupe 12">
            <a:extLst>
              <a:ext uri="{FF2B5EF4-FFF2-40B4-BE49-F238E27FC236}">
                <a16:creationId xmlns:a16="http://schemas.microsoft.com/office/drawing/2014/main" id="{EE70C6D1-D5BB-1122-D04F-14FE06E2D7AD}"/>
              </a:ext>
            </a:extLst>
          </p:cNvPr>
          <p:cNvGrpSpPr/>
          <p:nvPr/>
        </p:nvGrpSpPr>
        <p:grpSpPr>
          <a:xfrm>
            <a:off x="2857500" y="2558890"/>
            <a:ext cx="7372351" cy="888480"/>
            <a:chOff x="2341758" y="2545580"/>
            <a:chExt cx="8076450" cy="888480"/>
          </a:xfrm>
        </p:grpSpPr>
        <p:sp>
          <p:nvSpPr>
            <p:cNvPr id="11" name="Bulle narrative : rectangle 10">
              <a:extLst>
                <a:ext uri="{FF2B5EF4-FFF2-40B4-BE49-F238E27FC236}">
                  <a16:creationId xmlns:a16="http://schemas.microsoft.com/office/drawing/2014/main" id="{AB7B188C-81D9-FC59-2EFB-90332AC2B5BB}"/>
                </a:ext>
              </a:extLst>
            </p:cNvPr>
            <p:cNvSpPr/>
            <p:nvPr/>
          </p:nvSpPr>
          <p:spPr>
            <a:xfrm>
              <a:off x="3581400" y="2633593"/>
              <a:ext cx="6836808" cy="707886"/>
            </a:xfrm>
            <a:prstGeom prst="wedgeRectCallout">
              <a:avLst>
                <a:gd name="adj1" fmla="val 14833"/>
                <a:gd name="adj2" fmla="val -10031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Par </a:t>
              </a:r>
              <a:r>
                <a:rPr lang="fr-FR" b="1" dirty="0">
                  <a:solidFill>
                    <a:srgbClr val="C00000"/>
                  </a:solidFill>
                </a:rPr>
                <a:t>dualité</a:t>
              </a:r>
              <a:r>
                <a:rPr lang="fr-FR" dirty="0">
                  <a:solidFill>
                    <a:schemeClr val="tx1"/>
                  </a:solidFill>
                </a:rPr>
                <a:t>, on entend qu’il existe deux réalités opposées mais </a:t>
              </a:r>
            </a:p>
            <a:p>
              <a:r>
                <a:rPr lang="fr-FR" dirty="0">
                  <a:solidFill>
                    <a:schemeClr val="tx1"/>
                  </a:solidFill>
                </a:rPr>
                <a:t>inséparables régies par des principes différents ou antagonistes</a:t>
              </a:r>
            </a:p>
          </p:txBody>
        </p:sp>
        <p:pic>
          <p:nvPicPr>
            <p:cNvPr id="1028" name="Picture 4">
              <a:extLst>
                <a:ext uri="{FF2B5EF4-FFF2-40B4-BE49-F238E27FC236}">
                  <a16:creationId xmlns:a16="http://schemas.microsoft.com/office/drawing/2014/main" id="{C72CE2C6-B44F-EAC3-3707-579F37C56F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16" t="6528" r="6734" b="7315"/>
            <a:stretch/>
          </p:blipFill>
          <p:spPr bwMode="auto">
            <a:xfrm>
              <a:off x="2341758" y="2545580"/>
              <a:ext cx="1020850" cy="88848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ZoneTexte 6">
            <a:extLst>
              <a:ext uri="{FF2B5EF4-FFF2-40B4-BE49-F238E27FC236}">
                <a16:creationId xmlns:a16="http://schemas.microsoft.com/office/drawing/2014/main" id="{B822ED0E-2D5F-5F3F-A882-2CD3199E173F}"/>
              </a:ext>
            </a:extLst>
          </p:cNvPr>
          <p:cNvSpPr txBox="1"/>
          <p:nvPr/>
        </p:nvSpPr>
        <p:spPr>
          <a:xfrm>
            <a:off x="3281603" y="1040996"/>
            <a:ext cx="5181868" cy="523220"/>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Le </a:t>
            </a:r>
            <a:r>
              <a:rPr lang="fr-FR" sz="2800" dirty="0">
                <a:solidFill>
                  <a:srgbClr val="C00000"/>
                </a:solidFill>
                <a:effectLst>
                  <a:outerShdw blurRad="38100" dist="38100" dir="2700000" algn="tl">
                    <a:srgbClr val="000000">
                      <a:alpha val="43137"/>
                    </a:srgbClr>
                  </a:outerShdw>
                </a:effectLst>
              </a:rPr>
              <a:t>dualisme</a:t>
            </a:r>
            <a:r>
              <a:rPr lang="fr-FR" sz="2800" dirty="0">
                <a:solidFill>
                  <a:schemeClr val="tx1">
                    <a:lumMod val="75000"/>
                    <a:lumOff val="25000"/>
                  </a:schemeClr>
                </a:solidFill>
                <a:effectLst>
                  <a:outerShdw blurRad="38100" dist="38100" dir="2700000" algn="tl">
                    <a:srgbClr val="000000">
                      <a:alpha val="43137"/>
                    </a:srgbClr>
                  </a:outerShdw>
                </a:effectLst>
              </a:rPr>
              <a:t> de la société humaine</a:t>
            </a:r>
          </a:p>
        </p:txBody>
      </p:sp>
    </p:spTree>
    <p:extLst>
      <p:ext uri="{BB962C8B-B14F-4D97-AF65-F5344CB8AC3E}">
        <p14:creationId xmlns:p14="http://schemas.microsoft.com/office/powerpoint/2010/main" val="31842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21</a:t>
            </a:fld>
            <a:endParaRPr lang="fr-FR"/>
          </a:p>
        </p:txBody>
      </p:sp>
      <p:grpSp>
        <p:nvGrpSpPr>
          <p:cNvPr id="9" name="Groupe 8">
            <a:extLst>
              <a:ext uri="{FF2B5EF4-FFF2-40B4-BE49-F238E27FC236}">
                <a16:creationId xmlns:a16="http://schemas.microsoft.com/office/drawing/2014/main" id="{E09A5E26-7E3F-9B35-9578-5F1A264D3166}"/>
              </a:ext>
            </a:extLst>
          </p:cNvPr>
          <p:cNvGrpSpPr/>
          <p:nvPr/>
        </p:nvGrpSpPr>
        <p:grpSpPr>
          <a:xfrm>
            <a:off x="2288984" y="2282777"/>
            <a:ext cx="2743834" cy="3570505"/>
            <a:chOff x="1969582" y="2175046"/>
            <a:chExt cx="2743834" cy="3570505"/>
          </a:xfrm>
        </p:grpSpPr>
        <p:pic>
          <p:nvPicPr>
            <p:cNvPr id="5" name="Picture 2" descr="France - Monde | Le nombre de personnes vivant avec un conjoint de même ...">
              <a:extLst>
                <a:ext uri="{FF2B5EF4-FFF2-40B4-BE49-F238E27FC236}">
                  <a16:creationId xmlns:a16="http://schemas.microsoft.com/office/drawing/2014/main" id="{146E2F64-C93C-1886-7CA3-D60166A7F9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79" r="5446"/>
            <a:stretch/>
          </p:blipFill>
          <p:spPr bwMode="auto">
            <a:xfrm>
              <a:off x="1969582" y="2907102"/>
              <a:ext cx="2743834" cy="2838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FFC0D56-71B8-1759-E6EB-11679828F79F}"/>
                </a:ext>
              </a:extLst>
            </p:cNvPr>
            <p:cNvSpPr txBox="1"/>
            <p:nvPr/>
          </p:nvSpPr>
          <p:spPr>
            <a:xfrm>
              <a:off x="2069987" y="2175046"/>
              <a:ext cx="2628412" cy="707886"/>
            </a:xfrm>
            <a:prstGeom prst="rect">
              <a:avLst/>
            </a:prstGeom>
            <a:noFill/>
          </p:spPr>
          <p:txBody>
            <a:bodyPr wrap="none" rtlCol="0">
              <a:spAutoFit/>
            </a:bodyPr>
            <a:lstStyle/>
            <a:p>
              <a:pPr algn="ctr"/>
              <a:r>
                <a:rPr lang="fr-FR" sz="2000" dirty="0"/>
                <a:t>L’homme </a:t>
              </a:r>
              <a:r>
                <a:rPr lang="fr-FR" sz="2000" b="1" u="sng" dirty="0">
                  <a:solidFill>
                    <a:srgbClr val="C00000"/>
                  </a:solidFill>
                </a:rPr>
                <a:t>augmenté</a:t>
              </a:r>
              <a:r>
                <a:rPr lang="fr-FR" sz="2000" dirty="0"/>
                <a:t> </a:t>
              </a:r>
              <a:br>
                <a:rPr lang="fr-FR" sz="2000" dirty="0"/>
              </a:br>
              <a:r>
                <a:rPr lang="fr-FR" sz="2000" dirty="0"/>
                <a:t>par le </a:t>
              </a:r>
              <a:r>
                <a:rPr lang="fr-FR" sz="2000" b="1" dirty="0">
                  <a:solidFill>
                    <a:srgbClr val="C00000"/>
                  </a:solidFill>
                </a:rPr>
                <a:t>transhumanisme</a:t>
              </a:r>
            </a:p>
          </p:txBody>
        </p:sp>
      </p:grpSp>
      <p:grpSp>
        <p:nvGrpSpPr>
          <p:cNvPr id="10" name="Groupe 9">
            <a:extLst>
              <a:ext uri="{FF2B5EF4-FFF2-40B4-BE49-F238E27FC236}">
                <a16:creationId xmlns:a16="http://schemas.microsoft.com/office/drawing/2014/main" id="{D1AB61E6-0D51-F360-A02A-DF33D01FA43D}"/>
              </a:ext>
            </a:extLst>
          </p:cNvPr>
          <p:cNvGrpSpPr/>
          <p:nvPr/>
        </p:nvGrpSpPr>
        <p:grpSpPr>
          <a:xfrm>
            <a:off x="6869128" y="2292302"/>
            <a:ext cx="2827890" cy="3560981"/>
            <a:chOff x="7273626" y="2184571"/>
            <a:chExt cx="2827890" cy="3560981"/>
          </a:xfrm>
        </p:grpSpPr>
        <p:pic>
          <p:nvPicPr>
            <p:cNvPr id="1028" name="Picture 4" descr="Japon : retour sur le voyage photo avec des lecteurs – Tonton Photo">
              <a:extLst>
                <a:ext uri="{FF2B5EF4-FFF2-40B4-BE49-F238E27FC236}">
                  <a16:creationId xmlns:a16="http://schemas.microsoft.com/office/drawing/2014/main" id="{8CDD99A9-14A0-D0DA-19E5-2C4C86E2BB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00" t="18618" r="21800"/>
            <a:stretch/>
          </p:blipFill>
          <p:spPr bwMode="auto">
            <a:xfrm>
              <a:off x="7351207" y="2907103"/>
              <a:ext cx="2745293" cy="2838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D80EA92-4C8F-7FAD-AE39-B3921B490AA4}"/>
                </a:ext>
              </a:extLst>
            </p:cNvPr>
            <p:cNvSpPr txBox="1"/>
            <p:nvPr/>
          </p:nvSpPr>
          <p:spPr>
            <a:xfrm>
              <a:off x="7273626" y="2184571"/>
              <a:ext cx="2827890" cy="707886"/>
            </a:xfrm>
            <a:prstGeom prst="rect">
              <a:avLst/>
            </a:prstGeom>
            <a:noFill/>
          </p:spPr>
          <p:txBody>
            <a:bodyPr wrap="none" rtlCol="0">
              <a:spAutoFit/>
            </a:bodyPr>
            <a:lstStyle/>
            <a:p>
              <a:pPr algn="ctr"/>
              <a:r>
                <a:rPr lang="fr-FR" sz="2000" dirty="0"/>
                <a:t>L’homme </a:t>
              </a:r>
              <a:r>
                <a:rPr lang="fr-FR" sz="2000" b="1" u="sng" dirty="0">
                  <a:solidFill>
                    <a:srgbClr val="C00000"/>
                  </a:solidFill>
                </a:rPr>
                <a:t>amélioré</a:t>
              </a:r>
              <a:r>
                <a:rPr lang="fr-FR" sz="2000" dirty="0"/>
                <a:t> par </a:t>
              </a:r>
              <a:br>
                <a:rPr lang="fr-FR" sz="2000" dirty="0"/>
              </a:br>
              <a:r>
                <a:rPr lang="fr-FR" sz="2000" b="1" dirty="0">
                  <a:solidFill>
                    <a:srgbClr val="C00000"/>
                  </a:solidFill>
                </a:rPr>
                <a:t>l’élévation de conscience</a:t>
              </a:r>
            </a:p>
          </p:txBody>
        </p:sp>
      </p:grpSp>
      <p:sp>
        <p:nvSpPr>
          <p:cNvPr id="8" name="ZoneTexte 7">
            <a:extLst>
              <a:ext uri="{FF2B5EF4-FFF2-40B4-BE49-F238E27FC236}">
                <a16:creationId xmlns:a16="http://schemas.microsoft.com/office/drawing/2014/main" id="{27162CC5-363F-7410-8A2C-1D8F451CFF29}"/>
              </a:ext>
            </a:extLst>
          </p:cNvPr>
          <p:cNvSpPr txBox="1"/>
          <p:nvPr/>
        </p:nvSpPr>
        <p:spPr>
          <a:xfrm>
            <a:off x="5601246" y="3917436"/>
            <a:ext cx="761619" cy="769441"/>
          </a:xfrm>
          <a:prstGeom prst="rect">
            <a:avLst/>
          </a:prstGeom>
          <a:noFill/>
        </p:spPr>
        <p:txBody>
          <a:bodyPr wrap="none" rtlCol="0">
            <a:spAutoFit/>
          </a:bodyPr>
          <a:lstStyle/>
          <a:p>
            <a:r>
              <a:rPr lang="fr-FR" sz="4400" dirty="0"/>
              <a:t>VS</a:t>
            </a:r>
          </a:p>
        </p:txBody>
      </p:sp>
      <p:sp>
        <p:nvSpPr>
          <p:cNvPr id="11" name="ZoneTexte 10">
            <a:extLst>
              <a:ext uri="{FF2B5EF4-FFF2-40B4-BE49-F238E27FC236}">
                <a16:creationId xmlns:a16="http://schemas.microsoft.com/office/drawing/2014/main" id="{A4F74742-60AB-40C1-105C-D63243313687}"/>
              </a:ext>
            </a:extLst>
          </p:cNvPr>
          <p:cNvSpPr txBox="1"/>
          <p:nvPr/>
        </p:nvSpPr>
        <p:spPr>
          <a:xfrm>
            <a:off x="1621049" y="1040996"/>
            <a:ext cx="8502970" cy="954107"/>
          </a:xfrm>
          <a:prstGeom prst="rect">
            <a:avLst/>
          </a:prstGeom>
          <a:noFill/>
        </p:spPr>
        <p:txBody>
          <a:bodyPr wrap="none" rtlCol="0">
            <a:spAutoFit/>
          </a:bodyPr>
          <a:lstStyle/>
          <a:p>
            <a:pPr algn="ctr"/>
            <a:r>
              <a:rPr lang="fr-FR" sz="2800" dirty="0">
                <a:solidFill>
                  <a:schemeClr val="tx1">
                    <a:lumMod val="75000"/>
                    <a:lumOff val="25000"/>
                  </a:schemeClr>
                </a:solidFill>
                <a:effectLst>
                  <a:outerShdw blurRad="38100" dist="38100" dir="2700000" algn="tl">
                    <a:srgbClr val="000000">
                      <a:alpha val="43137"/>
                    </a:srgbClr>
                  </a:outerShdw>
                </a:effectLst>
              </a:rPr>
              <a:t>Dans la société actuelle, 2 visions de </a:t>
            </a:r>
            <a:r>
              <a:rPr lang="fr-FR" sz="2800" dirty="0">
                <a:solidFill>
                  <a:srgbClr val="C00000"/>
                </a:solidFill>
                <a:effectLst>
                  <a:outerShdw blurRad="38100" dist="38100" dir="2700000" algn="tl">
                    <a:srgbClr val="000000">
                      <a:alpha val="43137"/>
                    </a:srgbClr>
                  </a:outerShdw>
                </a:effectLst>
              </a:rPr>
              <a:t>l’avenir de l’homme </a:t>
            </a:r>
          </a:p>
          <a:p>
            <a:pPr algn="ctr"/>
            <a:r>
              <a:rPr lang="fr-FR" sz="2800" dirty="0">
                <a:solidFill>
                  <a:schemeClr val="tx1">
                    <a:lumMod val="75000"/>
                    <a:lumOff val="25000"/>
                  </a:schemeClr>
                </a:solidFill>
                <a:effectLst>
                  <a:outerShdw blurRad="38100" dist="38100" dir="2700000" algn="tl">
                    <a:srgbClr val="000000">
                      <a:alpha val="43137"/>
                    </a:srgbClr>
                  </a:outerShdw>
                </a:effectLst>
              </a:rPr>
              <a:t>s’affrontent et c’est à chacun de nous de choisir</a:t>
            </a:r>
          </a:p>
        </p:txBody>
      </p:sp>
      <p:grpSp>
        <p:nvGrpSpPr>
          <p:cNvPr id="26" name="Groupe 25">
            <a:extLst>
              <a:ext uri="{FF2B5EF4-FFF2-40B4-BE49-F238E27FC236}">
                <a16:creationId xmlns:a16="http://schemas.microsoft.com/office/drawing/2014/main" id="{C1863965-4CFC-6866-01BF-2F5C6A935083}"/>
              </a:ext>
            </a:extLst>
          </p:cNvPr>
          <p:cNvGrpSpPr/>
          <p:nvPr/>
        </p:nvGrpSpPr>
        <p:grpSpPr>
          <a:xfrm>
            <a:off x="2733675" y="3014833"/>
            <a:ext cx="1724025" cy="2838449"/>
            <a:chOff x="2733675" y="3014833"/>
            <a:chExt cx="1724025" cy="2838449"/>
          </a:xfrm>
        </p:grpSpPr>
        <p:cxnSp>
          <p:nvCxnSpPr>
            <p:cNvPr id="18" name="Connecteur droit 17">
              <a:extLst>
                <a:ext uri="{FF2B5EF4-FFF2-40B4-BE49-F238E27FC236}">
                  <a16:creationId xmlns:a16="http://schemas.microsoft.com/office/drawing/2014/main" id="{BF48671D-91FC-6695-3D58-8F4A3A2DB749}"/>
                </a:ext>
              </a:extLst>
            </p:cNvPr>
            <p:cNvCxnSpPr/>
            <p:nvPr/>
          </p:nvCxnSpPr>
          <p:spPr>
            <a:xfrm>
              <a:off x="2733675" y="3014833"/>
              <a:ext cx="1724025" cy="2838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14B39C8-2CFD-CE9D-B5A7-70F60F017035}"/>
                </a:ext>
              </a:extLst>
            </p:cNvPr>
            <p:cNvCxnSpPr>
              <a:cxnSpLocks/>
            </p:cNvCxnSpPr>
            <p:nvPr/>
          </p:nvCxnSpPr>
          <p:spPr>
            <a:xfrm flipH="1">
              <a:off x="2759869" y="3014833"/>
              <a:ext cx="1697831" cy="28384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59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8">
            <a:extLst>
              <a:ext uri="{FF2B5EF4-FFF2-40B4-BE49-F238E27FC236}">
                <a16:creationId xmlns:a16="http://schemas.microsoft.com/office/drawing/2014/main" id="{5A37225B-25B5-3DAE-75FA-4E8080BC5004}"/>
              </a:ext>
            </a:extLst>
          </p:cNvPr>
          <p:cNvSpPr/>
          <p:nvPr/>
        </p:nvSpPr>
        <p:spPr>
          <a:xfrm>
            <a:off x="587830" y="861213"/>
            <a:ext cx="10916816" cy="5495137"/>
          </a:xfrm>
          <a:prstGeom prst="roundRect">
            <a:avLst>
              <a:gd name="adj" fmla="val 2127"/>
            </a:avLst>
          </a:prstGeom>
          <a:solidFill>
            <a:srgbClr val="EAEAEA"/>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ヒラギノ角ゴ Pro W3" charset="-128"/>
            </a:endParaRPr>
          </a:p>
        </p:txBody>
      </p:sp>
      <p:sp>
        <p:nvSpPr>
          <p:cNvPr id="2" name="TextBox 4">
            <a:extLst>
              <a:ext uri="{FF2B5EF4-FFF2-40B4-BE49-F238E27FC236}">
                <a16:creationId xmlns:a16="http://schemas.microsoft.com/office/drawing/2014/main" id="{FA1F6780-6563-41F1-A5D0-D47B9F070463}"/>
              </a:ext>
            </a:extLst>
          </p:cNvPr>
          <p:cNvSpPr txBox="1">
            <a:spLocks noChangeArrowheads="1"/>
          </p:cNvSpPr>
          <p:nvPr/>
        </p:nvSpPr>
        <p:spPr bwMode="auto">
          <a:xfrm>
            <a:off x="2261671" y="915765"/>
            <a:ext cx="733649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ヒラギノ角ゴ Pro W3" charset="-128"/>
              </a:defRPr>
            </a:lvl1pPr>
            <a:lvl2pPr marL="742950" indent="-285750" eaLnBrk="0" hangingPunct="0">
              <a:defRPr>
                <a:solidFill>
                  <a:schemeClr val="tx1"/>
                </a:solidFill>
                <a:latin typeface="Arial" panose="020B0604020202020204" pitchFamily="34" charset="0"/>
                <a:ea typeface="ヒラギノ角ゴ Pro W3" charset="-128"/>
              </a:defRPr>
            </a:lvl2pPr>
            <a:lvl3pPr marL="1143000" indent="-228600" eaLnBrk="0" hangingPunct="0">
              <a:defRPr>
                <a:solidFill>
                  <a:schemeClr val="tx1"/>
                </a:solidFill>
                <a:latin typeface="Arial" panose="020B0604020202020204" pitchFamily="34" charset="0"/>
                <a:ea typeface="ヒラギノ角ゴ Pro W3" charset="-128"/>
              </a:defRPr>
            </a:lvl3pPr>
            <a:lvl4pPr marL="1600200" indent="-228600" eaLnBrk="0" hangingPunct="0">
              <a:defRPr>
                <a:solidFill>
                  <a:schemeClr val="tx1"/>
                </a:solidFill>
                <a:latin typeface="Arial" panose="020B0604020202020204" pitchFamily="34" charset="0"/>
                <a:ea typeface="ヒラギノ角ゴ Pro W3" charset="-128"/>
              </a:defRPr>
            </a:lvl4pPr>
            <a:lvl5pPr marL="2057400" indent="-228600" eaLnBrk="0" hangingPunct="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eaLnBrk="1" hangingPunct="1"/>
            <a:r>
              <a:rPr lang="fr-FR" altLang="fr-FR" sz="2800"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vous voulez en savoir plus sur l’esprit humain</a:t>
            </a:r>
          </a:p>
          <a:p>
            <a:pPr algn="ctr" eaLnBrk="1" hangingPunct="1"/>
            <a:r>
              <a:rPr lang="fr-FR" altLang="fr-FR" sz="2800"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conscient et intelligent</a:t>
            </a:r>
            <a:br>
              <a:rPr lang="fr-FR" altLang="fr-FR" sz="2800" b="1" dirty="0">
                <a:solidFill>
                  <a:schemeClr val="tx1">
                    <a:lumMod val="75000"/>
                    <a:lumOff val="25000"/>
                  </a:schemeClr>
                </a:solidFill>
                <a:latin typeface="Calibri" panose="020F0502020204030204" pitchFamily="34" charset="0"/>
                <a:cs typeface="Calibri" panose="020F0502020204030204" pitchFamily="34" charset="0"/>
              </a:rPr>
            </a:br>
            <a:r>
              <a:rPr lang="fr-FR" altLang="fr-FR" sz="2800" dirty="0">
                <a:solidFill>
                  <a:schemeClr val="tx1">
                    <a:lumMod val="75000"/>
                    <a:lumOff val="25000"/>
                  </a:schemeClr>
                </a:solidFill>
                <a:latin typeface="Calibri" panose="020F0502020204030204" pitchFamily="34" charset="0"/>
                <a:cs typeface="Calibri" panose="020F0502020204030204" pitchFamily="34" charset="0"/>
              </a:rPr>
              <a:t>Lisez mon livre </a:t>
            </a:r>
            <a:r>
              <a:rPr lang="fr-FR" altLang="fr-FR" sz="2800" b="1" dirty="0">
                <a:solidFill>
                  <a:schemeClr val="tx1">
                    <a:lumMod val="75000"/>
                    <a:lumOff val="25000"/>
                  </a:schemeClr>
                </a:solidFill>
                <a:latin typeface="Calibri" panose="020F0502020204030204" pitchFamily="34" charset="0"/>
                <a:cs typeface="Calibri" panose="020F0502020204030204" pitchFamily="34" charset="0"/>
              </a:rPr>
              <a:t>: </a:t>
            </a:r>
            <a:r>
              <a:rPr lang="fr-FR" altLang="fr-FR" sz="2800" b="1" dirty="0">
                <a:solidFill>
                  <a:srgbClr val="C00000"/>
                </a:solidFill>
                <a:latin typeface="Calibri" panose="020F0502020204030204" pitchFamily="34" charset="0"/>
                <a:cs typeface="Calibri" panose="020F0502020204030204" pitchFamily="34" charset="0"/>
              </a:rPr>
              <a:t>« </a:t>
            </a:r>
            <a:r>
              <a:rPr lang="fr-FR" altLang="fr-FR" sz="2800" b="1" cap="small" dirty="0">
                <a:solidFill>
                  <a:srgbClr val="C00000"/>
                </a:solidFill>
                <a:latin typeface="Calibri" panose="020F0502020204030204" pitchFamily="34" charset="0"/>
                <a:cs typeface="Calibri" panose="020F0502020204030204" pitchFamily="34" charset="0"/>
              </a:rPr>
              <a:t>Shiva le danseur </a:t>
            </a:r>
            <a:r>
              <a:rPr lang="fr-FR" altLang="fr-FR" sz="2800" b="1" dirty="0">
                <a:solidFill>
                  <a:srgbClr val="C00000"/>
                </a:solidFill>
                <a:latin typeface="Calibri" panose="020F0502020204030204" pitchFamily="34" charset="0"/>
                <a:cs typeface="Calibri" panose="020F0502020204030204" pitchFamily="34" charset="0"/>
              </a:rPr>
              <a:t>»</a:t>
            </a:r>
          </a:p>
          <a:p>
            <a:pPr algn="ctr" eaLnBrk="1" hangingPunct="1"/>
            <a:endParaRPr lang="fr-FR" sz="800" i="1" dirty="0">
              <a:effectLst/>
              <a:latin typeface="Calibri" panose="020F0502020204030204" pitchFamily="34" charset="0"/>
              <a:ea typeface="Times New Roman" panose="02020603050405020304" pitchFamily="18" charset="0"/>
            </a:endParaRPr>
          </a:p>
        </p:txBody>
      </p:sp>
      <p:pic>
        <p:nvPicPr>
          <p:cNvPr id="1028" name="Picture 4">
            <a:extLst>
              <a:ext uri="{FF2B5EF4-FFF2-40B4-BE49-F238E27FC236}">
                <a16:creationId xmlns:a16="http://schemas.microsoft.com/office/drawing/2014/main" id="{140EE852-E419-6004-6678-BB16FE149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61" y="2688856"/>
            <a:ext cx="2405942" cy="337112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Espace réservé du numéro de diapositive 9">
            <a:extLst>
              <a:ext uri="{FF2B5EF4-FFF2-40B4-BE49-F238E27FC236}">
                <a16:creationId xmlns:a16="http://schemas.microsoft.com/office/drawing/2014/main" id="{D5417E3F-30CB-D724-157D-763906B32CDB}"/>
              </a:ext>
            </a:extLst>
          </p:cNvPr>
          <p:cNvSpPr>
            <a:spLocks noGrp="1"/>
          </p:cNvSpPr>
          <p:nvPr>
            <p:ph type="sldNum" sz="quarter" idx="12"/>
          </p:nvPr>
        </p:nvSpPr>
        <p:spPr/>
        <p:txBody>
          <a:bodyPr/>
          <a:lstStyle/>
          <a:p>
            <a:fld id="{27228921-20D1-4941-AC2D-29F1EE3B2619}" type="slidenum">
              <a:rPr lang="fr-FR" smtClean="0"/>
              <a:t>22</a:t>
            </a:fld>
            <a:endParaRPr lang="fr-FR" dirty="0"/>
          </a:p>
        </p:txBody>
      </p:sp>
      <p:grpSp>
        <p:nvGrpSpPr>
          <p:cNvPr id="9" name="Groupe 8">
            <a:extLst>
              <a:ext uri="{FF2B5EF4-FFF2-40B4-BE49-F238E27FC236}">
                <a16:creationId xmlns:a16="http://schemas.microsoft.com/office/drawing/2014/main" id="{B7CB47B9-6D0A-9970-E9C6-7C0502057461}"/>
              </a:ext>
            </a:extLst>
          </p:cNvPr>
          <p:cNvGrpSpPr/>
          <p:nvPr/>
        </p:nvGrpSpPr>
        <p:grpSpPr>
          <a:xfrm>
            <a:off x="6096000" y="3424115"/>
            <a:ext cx="4068678" cy="1099636"/>
            <a:chOff x="6096000" y="3424115"/>
            <a:chExt cx="4068678" cy="1099636"/>
          </a:xfrm>
        </p:grpSpPr>
        <p:sp>
          <p:nvSpPr>
            <p:cNvPr id="7" name="ZoneTexte 6">
              <a:extLst>
                <a:ext uri="{FF2B5EF4-FFF2-40B4-BE49-F238E27FC236}">
                  <a16:creationId xmlns:a16="http://schemas.microsoft.com/office/drawing/2014/main" id="{E68B1782-4EA4-B450-C1E5-2E0A18BB5C6C}"/>
                </a:ext>
              </a:extLst>
            </p:cNvPr>
            <p:cNvSpPr txBox="1"/>
            <p:nvPr/>
          </p:nvSpPr>
          <p:spPr>
            <a:xfrm>
              <a:off x="7266302" y="3424115"/>
              <a:ext cx="1484775" cy="369332"/>
            </a:xfrm>
            <a:prstGeom prst="rect">
              <a:avLst/>
            </a:prstGeom>
            <a:noFill/>
          </p:spPr>
          <p:txBody>
            <a:bodyPr wrap="square" rtlCol="0">
              <a:spAutoFit/>
            </a:bodyPr>
            <a:lstStyle/>
            <a:p>
              <a:r>
                <a:rPr lang="fr-FR" dirty="0"/>
                <a:t>  En vente sur  </a:t>
              </a:r>
            </a:p>
          </p:txBody>
        </p:sp>
        <p:pic>
          <p:nvPicPr>
            <p:cNvPr id="6" name="Picture 2" descr="RÃ©sultat de recherche d'images pour &quot;amazon.fr&quot;">
              <a:extLst>
                <a:ext uri="{FF2B5EF4-FFF2-40B4-BE49-F238E27FC236}">
                  <a16:creationId xmlns:a16="http://schemas.microsoft.com/office/drawing/2014/main" id="{229D8C67-EF10-BCEE-E185-AF0464B98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06" t="28901" r="17851" b="36185"/>
            <a:stretch/>
          </p:blipFill>
          <p:spPr bwMode="auto">
            <a:xfrm>
              <a:off x="6960277" y="3730681"/>
              <a:ext cx="2096824" cy="490657"/>
            </a:xfrm>
            <a:prstGeom prst="rect">
              <a:avLst/>
            </a:prstGeom>
            <a:solidFill>
              <a:schemeClr val="bg1">
                <a:lumMod val="95000"/>
              </a:schemeClr>
            </a:solidFill>
          </p:spPr>
        </p:pic>
        <p:sp>
          <p:nvSpPr>
            <p:cNvPr id="8" name="ZoneTexte 7">
              <a:extLst>
                <a:ext uri="{FF2B5EF4-FFF2-40B4-BE49-F238E27FC236}">
                  <a16:creationId xmlns:a16="http://schemas.microsoft.com/office/drawing/2014/main" id="{B1006C9A-8636-AD5B-1D43-6CBFCBD0D138}"/>
                </a:ext>
              </a:extLst>
            </p:cNvPr>
            <p:cNvSpPr txBox="1"/>
            <p:nvPr/>
          </p:nvSpPr>
          <p:spPr>
            <a:xfrm>
              <a:off x="6096000" y="4215974"/>
              <a:ext cx="4068678" cy="307777"/>
            </a:xfrm>
            <a:prstGeom prst="rect">
              <a:avLst/>
            </a:prstGeom>
            <a:noFill/>
          </p:spPr>
          <p:txBody>
            <a:bodyPr wrap="none" rtlCol="0">
              <a:spAutoFit/>
            </a:bodyPr>
            <a:lstStyle/>
            <a:p>
              <a:r>
                <a:rPr lang="fr-FR" sz="1400" dirty="0"/>
                <a:t>Les livres autoédités n’étant pas vendus en librairies   </a:t>
              </a:r>
            </a:p>
          </p:txBody>
        </p:sp>
      </p:grpSp>
    </p:spTree>
    <p:extLst>
      <p:ext uri="{BB962C8B-B14F-4D97-AF65-F5344CB8AC3E}">
        <p14:creationId xmlns:p14="http://schemas.microsoft.com/office/powerpoint/2010/main" val="142206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3</a:t>
            </a:fld>
            <a:endParaRPr lang="fr-FR"/>
          </a:p>
        </p:txBody>
      </p:sp>
      <p:sp>
        <p:nvSpPr>
          <p:cNvPr id="5" name="ZoneTexte 4">
            <a:extLst>
              <a:ext uri="{FF2B5EF4-FFF2-40B4-BE49-F238E27FC236}">
                <a16:creationId xmlns:a16="http://schemas.microsoft.com/office/drawing/2014/main" id="{5CDC4C09-5207-0E27-F2B5-4C97C3240310}"/>
              </a:ext>
            </a:extLst>
          </p:cNvPr>
          <p:cNvSpPr txBox="1"/>
          <p:nvPr/>
        </p:nvSpPr>
        <p:spPr>
          <a:xfrm>
            <a:off x="3379999" y="1073589"/>
            <a:ext cx="5011437" cy="523220"/>
          </a:xfrm>
          <a:prstGeom prst="rect">
            <a:avLst/>
          </a:prstGeom>
          <a:noFill/>
        </p:spPr>
        <p:txBody>
          <a:bodyPr wrap="non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Ce que l</a:t>
            </a:r>
            <a:r>
              <a:rPr lang="fr-FR" sz="2800" dirty="0">
                <a:solidFill>
                  <a:srgbClr val="C00000"/>
                </a:solidFill>
                <a:effectLst>
                  <a:outerShdw blurRad="38100" dist="38100" dir="2700000" algn="tl">
                    <a:srgbClr val="000000">
                      <a:alpha val="43137"/>
                    </a:srgbClr>
                  </a:outerShdw>
                </a:effectLst>
              </a:rPr>
              <a:t>’IA</a:t>
            </a:r>
            <a:r>
              <a:rPr lang="fr-FR" sz="2800" dirty="0">
                <a:solidFill>
                  <a:schemeClr val="tx1">
                    <a:lumMod val="65000"/>
                    <a:lumOff val="35000"/>
                  </a:schemeClr>
                </a:solidFill>
                <a:effectLst>
                  <a:outerShdw blurRad="38100" dist="38100" dir="2700000" algn="tl">
                    <a:srgbClr val="000000">
                      <a:alpha val="43137"/>
                    </a:srgbClr>
                  </a:outerShdw>
                </a:effectLst>
              </a:rPr>
              <a:t> ne pourra </a:t>
            </a:r>
            <a:r>
              <a:rPr lang="fr-FR" sz="2800" dirty="0">
                <a:solidFill>
                  <a:srgbClr val="C00000"/>
                </a:solidFill>
                <a:effectLst>
                  <a:outerShdw blurRad="38100" dist="38100" dir="2700000" algn="tl">
                    <a:srgbClr val="000000">
                      <a:alpha val="43137"/>
                    </a:srgbClr>
                  </a:outerShdw>
                </a:effectLst>
              </a:rPr>
              <a:t>jamais faire</a:t>
            </a:r>
          </a:p>
        </p:txBody>
      </p:sp>
      <p:sp>
        <p:nvSpPr>
          <p:cNvPr id="7" name="ZoneTexte 6">
            <a:extLst>
              <a:ext uri="{FF2B5EF4-FFF2-40B4-BE49-F238E27FC236}">
                <a16:creationId xmlns:a16="http://schemas.microsoft.com/office/drawing/2014/main" id="{7C143C21-22FC-1B36-7320-8ABDA4469078}"/>
              </a:ext>
            </a:extLst>
          </p:cNvPr>
          <p:cNvSpPr txBox="1"/>
          <p:nvPr/>
        </p:nvSpPr>
        <p:spPr>
          <a:xfrm>
            <a:off x="1798397" y="1878578"/>
            <a:ext cx="9326803"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Avoir des intuitions</a:t>
            </a:r>
            <a:r>
              <a:rPr lang="fr-FR" sz="2000" kern="0" dirty="0">
                <a:solidFill>
                  <a:srgbClr val="C00000"/>
                </a:solidFill>
                <a:effectLst/>
                <a:ea typeface="Times New Roman" panose="02020603050405020304" pitchFamily="18" charset="0"/>
                <a:cs typeface="Times New Roman" panose="02020603050405020304" pitchFamily="18" charset="0"/>
              </a:rPr>
              <a:t> </a:t>
            </a:r>
            <a:r>
              <a:rPr lang="fr-FR" sz="2000" kern="0" dirty="0">
                <a:solidFill>
                  <a:srgbClr val="3E3D40"/>
                </a:solidFill>
                <a:effectLst/>
                <a:ea typeface="Times New Roman" panose="02020603050405020304" pitchFamily="18" charset="0"/>
                <a:cs typeface="Times New Roman" panose="02020603050405020304" pitchFamily="18" charset="0"/>
              </a:rPr>
              <a:t>lui permettant d’avoir des idées créatrices et novatrices</a:t>
            </a:r>
          </a:p>
        </p:txBody>
      </p:sp>
      <p:sp>
        <p:nvSpPr>
          <p:cNvPr id="8" name="ZoneTexte 7">
            <a:extLst>
              <a:ext uri="{FF2B5EF4-FFF2-40B4-BE49-F238E27FC236}">
                <a16:creationId xmlns:a16="http://schemas.microsoft.com/office/drawing/2014/main" id="{282C1111-5FA8-F228-5378-2C171007F84F}"/>
              </a:ext>
            </a:extLst>
          </p:cNvPr>
          <p:cNvSpPr txBox="1"/>
          <p:nvPr/>
        </p:nvSpPr>
        <p:spPr>
          <a:xfrm>
            <a:off x="1798396" y="2807643"/>
            <a:ext cx="9193453"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Découvrir quelques chose de nouveau, </a:t>
            </a:r>
            <a:r>
              <a:rPr lang="fr-FR" sz="2000" kern="0" dirty="0">
                <a:effectLst/>
                <a:ea typeface="Times New Roman" panose="02020603050405020304" pitchFamily="18" charset="0"/>
                <a:cs typeface="Times New Roman" panose="02020603050405020304" pitchFamily="18" charset="0"/>
              </a:rPr>
              <a:t>mais elle pourra améliorer ce </a:t>
            </a:r>
            <a:r>
              <a:rPr lang="fr-FR" sz="2000" kern="0" dirty="0">
                <a:solidFill>
                  <a:srgbClr val="3E3D40"/>
                </a:solidFill>
                <a:effectLst/>
                <a:ea typeface="Times New Roman" panose="02020603050405020304" pitchFamily="18" charset="0"/>
                <a:cs typeface="Times New Roman" panose="02020603050405020304" pitchFamily="18" charset="0"/>
              </a:rPr>
              <a:t>qui existe</a:t>
            </a:r>
          </a:p>
        </p:txBody>
      </p:sp>
      <p:sp>
        <p:nvSpPr>
          <p:cNvPr id="9" name="ZoneTexte 8">
            <a:extLst>
              <a:ext uri="{FF2B5EF4-FFF2-40B4-BE49-F238E27FC236}">
                <a16:creationId xmlns:a16="http://schemas.microsoft.com/office/drawing/2014/main" id="{AAB98F3C-93CF-C184-F759-9359155AE854}"/>
              </a:ext>
            </a:extLst>
          </p:cNvPr>
          <p:cNvSpPr txBox="1"/>
          <p:nvPr/>
        </p:nvSpPr>
        <p:spPr>
          <a:xfrm>
            <a:off x="1798396" y="3732483"/>
            <a:ext cx="9193453"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Ressentir des émotions, </a:t>
            </a:r>
            <a:r>
              <a:rPr lang="fr-FR" sz="2000" kern="0" dirty="0">
                <a:solidFill>
                  <a:srgbClr val="3E3D40"/>
                </a:solidFill>
                <a:effectLst/>
                <a:ea typeface="Times New Roman" panose="02020603050405020304" pitchFamily="18" charset="0"/>
                <a:cs typeface="Times New Roman" panose="02020603050405020304" pitchFamily="18" charset="0"/>
              </a:rPr>
              <a:t>mais elle pourra en mimer certaines</a:t>
            </a:r>
          </a:p>
        </p:txBody>
      </p:sp>
      <p:sp>
        <p:nvSpPr>
          <p:cNvPr id="10" name="ZoneTexte 9">
            <a:extLst>
              <a:ext uri="{FF2B5EF4-FFF2-40B4-BE49-F238E27FC236}">
                <a16:creationId xmlns:a16="http://schemas.microsoft.com/office/drawing/2014/main" id="{462C0BB1-79C2-52EB-AF57-773E613C387E}"/>
              </a:ext>
            </a:extLst>
          </p:cNvPr>
          <p:cNvSpPr txBox="1"/>
          <p:nvPr/>
        </p:nvSpPr>
        <p:spPr>
          <a:xfrm>
            <a:off x="1798396" y="4199352"/>
            <a:ext cx="9088679"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Avoir la conscience </a:t>
            </a:r>
            <a:r>
              <a:rPr lang="fr-FR" sz="2000" kern="0" dirty="0">
                <a:solidFill>
                  <a:srgbClr val="3E3D40"/>
                </a:solidFill>
                <a:effectLst/>
                <a:ea typeface="Times New Roman" panose="02020603050405020304" pitchFamily="18" charset="0"/>
                <a:cs typeface="Times New Roman" panose="02020603050405020304" pitchFamily="18" charset="0"/>
              </a:rPr>
              <a:t>de ses actes et des conséquences qu’ils peuvent avoir</a:t>
            </a:r>
          </a:p>
        </p:txBody>
      </p:sp>
      <p:sp>
        <p:nvSpPr>
          <p:cNvPr id="11" name="ZoneTexte 10">
            <a:extLst>
              <a:ext uri="{FF2B5EF4-FFF2-40B4-BE49-F238E27FC236}">
                <a16:creationId xmlns:a16="http://schemas.microsoft.com/office/drawing/2014/main" id="{D6337555-7529-6414-285E-5ED0709A17E7}"/>
              </a:ext>
            </a:extLst>
          </p:cNvPr>
          <p:cNvSpPr txBox="1"/>
          <p:nvPr/>
        </p:nvSpPr>
        <p:spPr>
          <a:xfrm>
            <a:off x="1788249" y="4660437"/>
            <a:ext cx="9088679"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Prendre conscience d’elle-même </a:t>
            </a:r>
            <a:r>
              <a:rPr lang="fr-FR" sz="2000" kern="0" dirty="0">
                <a:effectLst/>
                <a:ea typeface="Times New Roman" panose="02020603050405020304" pitchFamily="18" charset="0"/>
                <a:cs typeface="Times New Roman" panose="02020603050405020304" pitchFamily="18" charset="0"/>
              </a:rPr>
              <a:t>et de savoir ce qu’elle est en train de faire</a:t>
            </a:r>
          </a:p>
        </p:txBody>
      </p:sp>
      <p:sp>
        <p:nvSpPr>
          <p:cNvPr id="12" name="ZoneTexte 11">
            <a:extLst>
              <a:ext uri="{FF2B5EF4-FFF2-40B4-BE49-F238E27FC236}">
                <a16:creationId xmlns:a16="http://schemas.microsoft.com/office/drawing/2014/main" id="{32C664D8-DF5D-08C6-CD75-80042822C724}"/>
              </a:ext>
            </a:extLst>
          </p:cNvPr>
          <p:cNvSpPr txBox="1"/>
          <p:nvPr/>
        </p:nvSpPr>
        <p:spPr>
          <a:xfrm>
            <a:off x="1798396" y="5121522"/>
            <a:ext cx="8650529"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Avoir une sensibilité </a:t>
            </a:r>
            <a:r>
              <a:rPr lang="fr-FR" sz="2000" kern="0" dirty="0">
                <a:solidFill>
                  <a:srgbClr val="3E3D40"/>
                </a:solidFill>
                <a:effectLst/>
                <a:ea typeface="Times New Roman" panose="02020603050405020304" pitchFamily="18" charset="0"/>
                <a:cs typeface="Times New Roman" panose="02020603050405020304" pitchFamily="18" charset="0"/>
              </a:rPr>
              <a:t>autre qu’une capacité de réaction à un stimuli externe</a:t>
            </a:r>
          </a:p>
        </p:txBody>
      </p:sp>
      <p:sp>
        <p:nvSpPr>
          <p:cNvPr id="13" name="ZoneTexte 12">
            <a:extLst>
              <a:ext uri="{FF2B5EF4-FFF2-40B4-BE49-F238E27FC236}">
                <a16:creationId xmlns:a16="http://schemas.microsoft.com/office/drawing/2014/main" id="{D2083D26-1769-A119-4BAE-07CE2B512110}"/>
              </a:ext>
            </a:extLst>
          </p:cNvPr>
          <p:cNvSpPr txBox="1"/>
          <p:nvPr/>
        </p:nvSpPr>
        <p:spPr>
          <a:xfrm>
            <a:off x="1788249" y="5582607"/>
            <a:ext cx="9098826"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Avoir des perceptions sensorielles </a:t>
            </a:r>
            <a:r>
              <a:rPr lang="fr-FR" sz="2000" kern="0" dirty="0">
                <a:effectLst/>
                <a:ea typeface="Times New Roman" panose="02020603050405020304" pitchFamily="18" charset="0"/>
                <a:cs typeface="Times New Roman" panose="02020603050405020304" pitchFamily="18" charset="0"/>
              </a:rPr>
              <a:t>qui </a:t>
            </a:r>
            <a:r>
              <a:rPr lang="fr-FR" sz="2000" kern="0" dirty="0">
                <a:solidFill>
                  <a:srgbClr val="3E3D40"/>
                </a:solidFill>
                <a:effectLst/>
                <a:ea typeface="Times New Roman" panose="02020603050405020304" pitchFamily="18" charset="0"/>
                <a:cs typeface="Times New Roman" panose="02020603050405020304" pitchFamily="18" charset="0"/>
              </a:rPr>
              <a:t>lui soient propres et non guidées </a:t>
            </a:r>
          </a:p>
        </p:txBody>
      </p:sp>
      <p:sp>
        <p:nvSpPr>
          <p:cNvPr id="14" name="ZoneTexte 13">
            <a:extLst>
              <a:ext uri="{FF2B5EF4-FFF2-40B4-BE49-F238E27FC236}">
                <a16:creationId xmlns:a16="http://schemas.microsoft.com/office/drawing/2014/main" id="{2755FE9D-2BB6-FF43-281C-A1426957829F}"/>
              </a:ext>
            </a:extLst>
          </p:cNvPr>
          <p:cNvSpPr txBox="1"/>
          <p:nvPr/>
        </p:nvSpPr>
        <p:spPr>
          <a:xfrm>
            <a:off x="1798396" y="2340457"/>
            <a:ext cx="9431579"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Être capable d’imagination </a:t>
            </a:r>
            <a:r>
              <a:rPr lang="fr-FR" sz="2000" kern="0" dirty="0">
                <a:solidFill>
                  <a:srgbClr val="3E3D40"/>
                </a:solidFill>
                <a:effectLst/>
                <a:ea typeface="Times New Roman" panose="02020603050405020304" pitchFamily="18" charset="0"/>
                <a:cs typeface="Times New Roman" panose="02020603050405020304" pitchFamily="18" charset="0"/>
              </a:rPr>
              <a:t>et de conceptualiser des idées nouvelles</a:t>
            </a:r>
          </a:p>
        </p:txBody>
      </p:sp>
      <p:sp>
        <p:nvSpPr>
          <p:cNvPr id="6" name="ZoneTexte 5">
            <a:extLst>
              <a:ext uri="{FF2B5EF4-FFF2-40B4-BE49-F238E27FC236}">
                <a16:creationId xmlns:a16="http://schemas.microsoft.com/office/drawing/2014/main" id="{107DCEF1-0F5C-E3FC-8B3D-DDC42328D413}"/>
              </a:ext>
            </a:extLst>
          </p:cNvPr>
          <p:cNvSpPr txBox="1"/>
          <p:nvPr/>
        </p:nvSpPr>
        <p:spPr>
          <a:xfrm>
            <a:off x="10714586" y="5911148"/>
            <a:ext cx="639214" cy="369332"/>
          </a:xfrm>
          <a:prstGeom prst="rect">
            <a:avLst/>
          </a:prstGeom>
          <a:noFill/>
        </p:spPr>
        <p:txBody>
          <a:bodyPr wrap="none" rtlCol="0">
            <a:spAutoFit/>
          </a:bodyPr>
          <a:lstStyle/>
          <a:p>
            <a:r>
              <a:rPr lang="fr-FR" dirty="0"/>
              <a:t>etc…</a:t>
            </a:r>
          </a:p>
        </p:txBody>
      </p:sp>
      <p:sp>
        <p:nvSpPr>
          <p:cNvPr id="15" name="ZoneTexte 14">
            <a:extLst>
              <a:ext uri="{FF2B5EF4-FFF2-40B4-BE49-F238E27FC236}">
                <a16:creationId xmlns:a16="http://schemas.microsoft.com/office/drawing/2014/main" id="{72DFA505-CBF4-4773-F791-4F8D3738E9A1}"/>
              </a:ext>
            </a:extLst>
          </p:cNvPr>
          <p:cNvSpPr txBox="1"/>
          <p:nvPr/>
        </p:nvSpPr>
        <p:spPr>
          <a:xfrm>
            <a:off x="1798396" y="3268499"/>
            <a:ext cx="9193453" cy="400110"/>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fr-FR" sz="2000" kern="0" dirty="0">
                <a:solidFill>
                  <a:srgbClr val="3E3D40"/>
                </a:solidFill>
                <a:effectLst/>
                <a:ea typeface="Times New Roman" panose="02020603050405020304" pitchFamily="18" charset="0"/>
                <a:cs typeface="Times New Roman" panose="02020603050405020304" pitchFamily="18" charset="0"/>
              </a:rPr>
              <a:t> </a:t>
            </a:r>
            <a:r>
              <a:rPr lang="fr-FR" sz="2000" b="1" kern="0" dirty="0">
                <a:solidFill>
                  <a:srgbClr val="C00000"/>
                </a:solidFill>
                <a:effectLst/>
                <a:ea typeface="Times New Roman" panose="02020603050405020304" pitchFamily="18" charset="0"/>
                <a:cs typeface="Times New Roman" panose="02020603050405020304" pitchFamily="18" charset="0"/>
              </a:rPr>
              <a:t>Faire un raisonnement mathématique </a:t>
            </a:r>
            <a:r>
              <a:rPr lang="fr-FR" sz="2000" kern="0" dirty="0">
                <a:effectLst/>
                <a:ea typeface="Times New Roman" panose="02020603050405020304" pitchFamily="18" charset="0"/>
                <a:cs typeface="Times New Roman" panose="02020603050405020304" pitchFamily="18" charset="0"/>
              </a:rPr>
              <a:t>mais elle pourra faire des calculs complexes </a:t>
            </a:r>
            <a:endParaRPr lang="fr-FR" sz="2000" kern="0" dirty="0">
              <a:solidFill>
                <a:srgbClr val="3E3D4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6969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8EF838-6588-491F-CC9E-DF0CE2D15D7C}"/>
              </a:ext>
            </a:extLst>
          </p:cNvPr>
          <p:cNvSpPr/>
          <p:nvPr/>
        </p:nvSpPr>
        <p:spPr>
          <a:xfrm>
            <a:off x="3387581" y="2937231"/>
            <a:ext cx="1302037" cy="13121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Rechercher et sélectionner les bases de données traitant du sujet </a:t>
            </a:r>
          </a:p>
        </p:txBody>
      </p:sp>
      <p:sp>
        <p:nvSpPr>
          <p:cNvPr id="2" name="Espace réservé de la date 1">
            <a:extLst>
              <a:ext uri="{FF2B5EF4-FFF2-40B4-BE49-F238E27FC236}">
                <a16:creationId xmlns:a16="http://schemas.microsoft.com/office/drawing/2014/main" id="{00BD8A75-0146-EE34-948A-BDCE87D323A1}"/>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6FAE3A76-397D-2E77-C205-7ACA9D1CE7DA}"/>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603A6A93-47FE-73FB-F613-105795248447}"/>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4</a:t>
            </a:fld>
            <a:endParaRPr lang="fr-FR"/>
          </a:p>
        </p:txBody>
      </p:sp>
      <p:sp>
        <p:nvSpPr>
          <p:cNvPr id="5" name="ZoneTexte 4">
            <a:extLst>
              <a:ext uri="{FF2B5EF4-FFF2-40B4-BE49-F238E27FC236}">
                <a16:creationId xmlns:a16="http://schemas.microsoft.com/office/drawing/2014/main" id="{9E3775C4-6555-7289-7E5E-F76191DDEA43}"/>
              </a:ext>
            </a:extLst>
          </p:cNvPr>
          <p:cNvSpPr txBox="1"/>
          <p:nvPr/>
        </p:nvSpPr>
        <p:spPr>
          <a:xfrm>
            <a:off x="1371599" y="1133906"/>
            <a:ext cx="9448800"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Ce que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peut faire dans le </a:t>
            </a:r>
            <a:r>
              <a:rPr lang="fr-FR" sz="2800" dirty="0">
                <a:solidFill>
                  <a:srgbClr val="C00000"/>
                </a:solidFill>
                <a:effectLst>
                  <a:outerShdw blurRad="38100" dist="38100" dir="2700000" algn="tl">
                    <a:srgbClr val="000000">
                      <a:alpha val="43137"/>
                    </a:srgbClr>
                  </a:outerShdw>
                </a:effectLst>
              </a:rPr>
              <a:t>domaine informationnel</a:t>
            </a:r>
          </a:p>
        </p:txBody>
      </p:sp>
      <p:sp>
        <p:nvSpPr>
          <p:cNvPr id="6" name="ZoneTexte 5">
            <a:extLst>
              <a:ext uri="{FF2B5EF4-FFF2-40B4-BE49-F238E27FC236}">
                <a16:creationId xmlns:a16="http://schemas.microsoft.com/office/drawing/2014/main" id="{3EF332F9-CE35-DF96-8A46-356FFEFC3DA5}"/>
              </a:ext>
            </a:extLst>
          </p:cNvPr>
          <p:cNvSpPr txBox="1"/>
          <p:nvPr/>
        </p:nvSpPr>
        <p:spPr>
          <a:xfrm>
            <a:off x="1740887" y="1923897"/>
            <a:ext cx="8776442" cy="400110"/>
          </a:xfrm>
          <a:prstGeom prst="rect">
            <a:avLst/>
          </a:prstGeom>
          <a:noFill/>
        </p:spPr>
        <p:txBody>
          <a:bodyPr wrap="none" rtlCol="0">
            <a:spAutoFit/>
          </a:bodyPr>
          <a:lstStyle/>
          <a:p>
            <a:r>
              <a:rPr lang="fr-FR" sz="2000" dirty="0"/>
              <a:t>Elle reproduit parfaitement la démarche humaine, mais à la </a:t>
            </a:r>
            <a:r>
              <a:rPr lang="fr-FR" sz="2000" b="1" dirty="0">
                <a:solidFill>
                  <a:srgbClr val="C00000"/>
                </a:solidFill>
              </a:rPr>
              <a:t>vitesse de la lumière </a:t>
            </a:r>
            <a:r>
              <a:rPr lang="fr-FR" sz="2000" dirty="0"/>
              <a:t>! </a:t>
            </a:r>
          </a:p>
        </p:txBody>
      </p:sp>
      <p:sp>
        <p:nvSpPr>
          <p:cNvPr id="9" name="Flèche : droite 8">
            <a:extLst>
              <a:ext uri="{FF2B5EF4-FFF2-40B4-BE49-F238E27FC236}">
                <a16:creationId xmlns:a16="http://schemas.microsoft.com/office/drawing/2014/main" id="{5C487D38-F082-7910-F279-222DE9E56654}"/>
              </a:ext>
            </a:extLst>
          </p:cNvPr>
          <p:cNvSpPr/>
          <p:nvPr/>
        </p:nvSpPr>
        <p:spPr>
          <a:xfrm>
            <a:off x="4848614" y="3452108"/>
            <a:ext cx="470480" cy="344031"/>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10" name="Rectangle 9">
            <a:extLst>
              <a:ext uri="{FF2B5EF4-FFF2-40B4-BE49-F238E27FC236}">
                <a16:creationId xmlns:a16="http://schemas.microsoft.com/office/drawing/2014/main" id="{1D16EB84-EB9C-85B7-AEB9-F4DE4430CE6E}"/>
              </a:ext>
            </a:extLst>
          </p:cNvPr>
          <p:cNvSpPr/>
          <p:nvPr/>
        </p:nvSpPr>
        <p:spPr>
          <a:xfrm>
            <a:off x="1178352" y="2937231"/>
            <a:ext cx="1420758" cy="13121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Expression de la </a:t>
            </a:r>
          </a:p>
          <a:p>
            <a:pPr algn="ctr"/>
            <a:r>
              <a:rPr lang="fr-FR" sz="1400" dirty="0">
                <a:solidFill>
                  <a:schemeClr val="tx1"/>
                </a:solidFill>
              </a:rPr>
              <a:t>requête de l’utilisateur</a:t>
            </a:r>
          </a:p>
        </p:txBody>
      </p:sp>
      <p:sp>
        <p:nvSpPr>
          <p:cNvPr id="11" name="Flèche : droite 10">
            <a:extLst>
              <a:ext uri="{FF2B5EF4-FFF2-40B4-BE49-F238E27FC236}">
                <a16:creationId xmlns:a16="http://schemas.microsoft.com/office/drawing/2014/main" id="{70066D53-2D88-4910-3703-7F1563FABF7A}"/>
              </a:ext>
            </a:extLst>
          </p:cNvPr>
          <p:cNvSpPr/>
          <p:nvPr/>
        </p:nvSpPr>
        <p:spPr>
          <a:xfrm>
            <a:off x="2758105" y="3452109"/>
            <a:ext cx="470480" cy="344031"/>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12" name="Rectangle 11">
            <a:extLst>
              <a:ext uri="{FF2B5EF4-FFF2-40B4-BE49-F238E27FC236}">
                <a16:creationId xmlns:a16="http://schemas.microsoft.com/office/drawing/2014/main" id="{0D6C31BA-13FA-1914-A36A-1ACB0AB85930}"/>
              </a:ext>
            </a:extLst>
          </p:cNvPr>
          <p:cNvSpPr/>
          <p:nvPr/>
        </p:nvSpPr>
        <p:spPr>
          <a:xfrm>
            <a:off x="5478090" y="2937231"/>
            <a:ext cx="1302037" cy="13121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Analyser l’ensemble </a:t>
            </a:r>
          </a:p>
          <a:p>
            <a:pPr algn="ctr"/>
            <a:r>
              <a:rPr lang="fr-FR" sz="1400" dirty="0">
                <a:solidFill>
                  <a:schemeClr val="tx1"/>
                </a:solidFill>
              </a:rPr>
              <a:t>des pages sélectionnées et collecter les données </a:t>
            </a:r>
          </a:p>
        </p:txBody>
      </p:sp>
      <p:sp>
        <p:nvSpPr>
          <p:cNvPr id="13" name="Flèche : droite 12">
            <a:extLst>
              <a:ext uri="{FF2B5EF4-FFF2-40B4-BE49-F238E27FC236}">
                <a16:creationId xmlns:a16="http://schemas.microsoft.com/office/drawing/2014/main" id="{7A9A00A6-0588-CB9F-9BC6-C2C2CB375DEC}"/>
              </a:ext>
            </a:extLst>
          </p:cNvPr>
          <p:cNvSpPr/>
          <p:nvPr/>
        </p:nvSpPr>
        <p:spPr>
          <a:xfrm>
            <a:off x="6939123" y="3452108"/>
            <a:ext cx="470480" cy="344031"/>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sp>
        <p:nvSpPr>
          <p:cNvPr id="14" name="Rectangle 13">
            <a:extLst>
              <a:ext uri="{FF2B5EF4-FFF2-40B4-BE49-F238E27FC236}">
                <a16:creationId xmlns:a16="http://schemas.microsoft.com/office/drawing/2014/main" id="{0D0E6653-03A3-20AD-6709-CC824AFD964F}"/>
              </a:ext>
            </a:extLst>
          </p:cNvPr>
          <p:cNvSpPr/>
          <p:nvPr/>
        </p:nvSpPr>
        <p:spPr>
          <a:xfrm>
            <a:off x="7538809" y="2937231"/>
            <a:ext cx="1302037" cy="13121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Rédiger une synthèse</a:t>
            </a:r>
            <a:br>
              <a:rPr lang="fr-FR" sz="1400" dirty="0">
                <a:solidFill>
                  <a:schemeClr val="tx1"/>
                </a:solidFill>
              </a:rPr>
            </a:br>
            <a:r>
              <a:rPr lang="fr-FR" sz="1400" dirty="0">
                <a:solidFill>
                  <a:schemeClr val="tx1"/>
                </a:solidFill>
              </a:rPr>
              <a:t>capable de répondre à la requête initiale </a:t>
            </a:r>
          </a:p>
        </p:txBody>
      </p:sp>
      <p:sp>
        <p:nvSpPr>
          <p:cNvPr id="15" name="Flèche : droite 14">
            <a:extLst>
              <a:ext uri="{FF2B5EF4-FFF2-40B4-BE49-F238E27FC236}">
                <a16:creationId xmlns:a16="http://schemas.microsoft.com/office/drawing/2014/main" id="{4EBB79E1-1D92-51D1-2FD9-8C6B6BFB3A2F}"/>
              </a:ext>
            </a:extLst>
          </p:cNvPr>
          <p:cNvSpPr/>
          <p:nvPr/>
        </p:nvSpPr>
        <p:spPr>
          <a:xfrm>
            <a:off x="8999842" y="3452108"/>
            <a:ext cx="470480" cy="344031"/>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50000"/>
                </a:schemeClr>
              </a:solidFill>
            </a:endParaRPr>
          </a:p>
        </p:txBody>
      </p:sp>
      <p:grpSp>
        <p:nvGrpSpPr>
          <p:cNvPr id="21" name="Groupe 20">
            <a:extLst>
              <a:ext uri="{FF2B5EF4-FFF2-40B4-BE49-F238E27FC236}">
                <a16:creationId xmlns:a16="http://schemas.microsoft.com/office/drawing/2014/main" id="{B1CF2794-1F66-AF50-5EFE-A612B8E08F90}"/>
              </a:ext>
            </a:extLst>
          </p:cNvPr>
          <p:cNvGrpSpPr/>
          <p:nvPr/>
        </p:nvGrpSpPr>
        <p:grpSpPr>
          <a:xfrm>
            <a:off x="3247139" y="4390391"/>
            <a:ext cx="5763937" cy="768359"/>
            <a:chOff x="3426866" y="5290112"/>
            <a:chExt cx="5374695" cy="768359"/>
          </a:xfrm>
        </p:grpSpPr>
        <p:sp>
          <p:nvSpPr>
            <p:cNvPr id="27" name="Accolade ouvrante 26">
              <a:extLst>
                <a:ext uri="{FF2B5EF4-FFF2-40B4-BE49-F238E27FC236}">
                  <a16:creationId xmlns:a16="http://schemas.microsoft.com/office/drawing/2014/main" id="{F949F819-5939-6DE0-D28F-B61A8C22EBC8}"/>
                </a:ext>
              </a:extLst>
            </p:cNvPr>
            <p:cNvSpPr/>
            <p:nvPr/>
          </p:nvSpPr>
          <p:spPr>
            <a:xfrm rot="16200000">
              <a:off x="5878974" y="2838004"/>
              <a:ext cx="470480" cy="5374695"/>
            </a:xfrm>
            <a:prstGeom prst="leftBrac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0A01C3A8-1533-6898-B642-5A43CF804ADA}"/>
                </a:ext>
              </a:extLst>
            </p:cNvPr>
            <p:cNvSpPr txBox="1"/>
            <p:nvPr/>
          </p:nvSpPr>
          <p:spPr>
            <a:xfrm>
              <a:off x="4641663" y="5689139"/>
              <a:ext cx="2945102" cy="369332"/>
            </a:xfrm>
            <a:prstGeom prst="rect">
              <a:avLst/>
            </a:prstGeom>
            <a:noFill/>
            <a:ln>
              <a:noFill/>
            </a:ln>
          </p:spPr>
          <p:txBody>
            <a:bodyPr wrap="none" rtlCol="0">
              <a:spAutoFit/>
            </a:bodyPr>
            <a:lstStyle/>
            <a:p>
              <a:r>
                <a:rPr lang="fr-FR" dirty="0"/>
                <a:t>Plusieurs journées de travail !</a:t>
              </a:r>
            </a:p>
          </p:txBody>
        </p:sp>
      </p:grpSp>
      <p:grpSp>
        <p:nvGrpSpPr>
          <p:cNvPr id="25" name="Groupe 24">
            <a:extLst>
              <a:ext uri="{FF2B5EF4-FFF2-40B4-BE49-F238E27FC236}">
                <a16:creationId xmlns:a16="http://schemas.microsoft.com/office/drawing/2014/main" id="{124CD68A-4463-0E7C-F4B6-8DC078FF4B56}"/>
              </a:ext>
            </a:extLst>
          </p:cNvPr>
          <p:cNvGrpSpPr/>
          <p:nvPr/>
        </p:nvGrpSpPr>
        <p:grpSpPr>
          <a:xfrm>
            <a:off x="9629318" y="2734864"/>
            <a:ext cx="1302037" cy="2103809"/>
            <a:chOff x="9629318" y="2734864"/>
            <a:chExt cx="1302037" cy="2103809"/>
          </a:xfrm>
        </p:grpSpPr>
        <p:pic>
          <p:nvPicPr>
            <p:cNvPr id="2050" name="Picture 2" descr="RAPPORT DE MAÎTRE Marc BARONI: Rapport en date du 31 Décembre 2008 ...">
              <a:extLst>
                <a:ext uri="{FF2B5EF4-FFF2-40B4-BE49-F238E27FC236}">
                  <a16:creationId xmlns:a16="http://schemas.microsoft.com/office/drawing/2014/main" id="{941E669D-AEE7-E787-25BD-871D4DDAC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318" y="2734864"/>
              <a:ext cx="1302037" cy="17833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05E6804F-C8CF-C7F1-73D1-EEB80A1A9DFC}"/>
                </a:ext>
              </a:extLst>
            </p:cNvPr>
            <p:cNvSpPr txBox="1"/>
            <p:nvPr/>
          </p:nvSpPr>
          <p:spPr>
            <a:xfrm>
              <a:off x="9754940" y="4530896"/>
              <a:ext cx="1135247" cy="307777"/>
            </a:xfrm>
            <a:prstGeom prst="rect">
              <a:avLst/>
            </a:prstGeom>
            <a:noFill/>
          </p:spPr>
          <p:txBody>
            <a:bodyPr wrap="none" rtlCol="0">
              <a:spAutoFit/>
            </a:bodyPr>
            <a:lstStyle/>
            <a:p>
              <a:r>
                <a:rPr lang="fr-FR" sz="1400" dirty="0"/>
                <a:t>Rapport final</a:t>
              </a:r>
            </a:p>
          </p:txBody>
        </p:sp>
      </p:grpSp>
      <p:sp>
        <p:nvSpPr>
          <p:cNvPr id="26" name="Bulle narrative : rectangle 25">
            <a:extLst>
              <a:ext uri="{FF2B5EF4-FFF2-40B4-BE49-F238E27FC236}">
                <a16:creationId xmlns:a16="http://schemas.microsoft.com/office/drawing/2014/main" id="{19A2953F-A29E-5C7B-EA3A-D4E12DE174CA}"/>
              </a:ext>
            </a:extLst>
          </p:cNvPr>
          <p:cNvSpPr/>
          <p:nvPr/>
        </p:nvSpPr>
        <p:spPr>
          <a:xfrm>
            <a:off x="1102667" y="4746235"/>
            <a:ext cx="2033549" cy="1090768"/>
          </a:xfrm>
          <a:prstGeom prst="wedgeRectCallout">
            <a:avLst>
              <a:gd name="adj1" fmla="val 14764"/>
              <a:gd name="adj2" fmla="val -119765"/>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Par ex. un avocat veut connaitre toute la jurisprudence relative à son affaire</a:t>
            </a:r>
          </a:p>
        </p:txBody>
      </p:sp>
      <p:sp>
        <p:nvSpPr>
          <p:cNvPr id="16" name="Bulle narrative : rectangle 15">
            <a:extLst>
              <a:ext uri="{FF2B5EF4-FFF2-40B4-BE49-F238E27FC236}">
                <a16:creationId xmlns:a16="http://schemas.microsoft.com/office/drawing/2014/main" id="{9D05D5C2-5D59-7B23-8941-9D4B65FFCCB2}"/>
              </a:ext>
            </a:extLst>
          </p:cNvPr>
          <p:cNvSpPr/>
          <p:nvPr/>
        </p:nvSpPr>
        <p:spPr>
          <a:xfrm>
            <a:off x="4381043" y="4717433"/>
            <a:ext cx="3210786" cy="882633"/>
          </a:xfrm>
          <a:prstGeom prst="wedgeRectCallout">
            <a:avLst>
              <a:gd name="adj1" fmla="val -44908"/>
              <a:gd name="adj2" fmla="val -127243"/>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0" i="0" dirty="0">
                <a:solidFill>
                  <a:srgbClr val="C00000"/>
                </a:solidFill>
                <a:effectLst/>
                <a:latin typeface="Roboto" panose="02000000000000000000" pitchFamily="2" charset="0"/>
              </a:rPr>
              <a:t>Bases de données juridiques :</a:t>
            </a:r>
          </a:p>
          <a:p>
            <a:pPr algn="ctr"/>
            <a:r>
              <a:rPr lang="fr-FR" sz="1600" b="0" i="0" dirty="0">
                <a:solidFill>
                  <a:schemeClr val="tx1"/>
                </a:solidFill>
                <a:effectLst/>
              </a:rPr>
              <a:t>Le Doctrinal, Dalloz, Lexis 360, </a:t>
            </a:r>
            <a:r>
              <a:rPr lang="fr-FR" sz="1600" b="0" i="0" dirty="0" err="1">
                <a:solidFill>
                  <a:schemeClr val="tx1"/>
                </a:solidFill>
                <a:effectLst/>
              </a:rPr>
              <a:t>Lamyline</a:t>
            </a:r>
            <a:r>
              <a:rPr lang="fr-FR" sz="1600" b="0" i="0" dirty="0">
                <a:solidFill>
                  <a:schemeClr val="tx1"/>
                </a:solidFill>
                <a:effectLst/>
              </a:rPr>
              <a:t>, Lextenso, </a:t>
            </a:r>
            <a:r>
              <a:rPr lang="fr-FR" sz="1600" b="0" i="0" dirty="0" err="1">
                <a:solidFill>
                  <a:schemeClr val="tx1"/>
                </a:solidFill>
                <a:effectLst/>
              </a:rPr>
              <a:t>Lexbase</a:t>
            </a:r>
            <a:r>
              <a:rPr lang="fr-FR" sz="1600" b="0" i="0" dirty="0">
                <a:solidFill>
                  <a:schemeClr val="tx1"/>
                </a:solidFill>
                <a:effectLst/>
              </a:rPr>
              <a:t>, etc.</a:t>
            </a:r>
            <a:endParaRPr lang="fr-FR" sz="1600" dirty="0">
              <a:solidFill>
                <a:schemeClr val="tx1"/>
              </a:solidFill>
            </a:endParaRPr>
          </a:p>
        </p:txBody>
      </p:sp>
      <p:sp>
        <p:nvSpPr>
          <p:cNvPr id="17" name="ZoneTexte 16">
            <a:extLst>
              <a:ext uri="{FF2B5EF4-FFF2-40B4-BE49-F238E27FC236}">
                <a16:creationId xmlns:a16="http://schemas.microsoft.com/office/drawing/2014/main" id="{C9B302C4-4341-D3E3-9BF7-856717AA570B}"/>
              </a:ext>
            </a:extLst>
          </p:cNvPr>
          <p:cNvSpPr txBox="1"/>
          <p:nvPr/>
        </p:nvSpPr>
        <p:spPr>
          <a:xfrm>
            <a:off x="3331553" y="4395675"/>
            <a:ext cx="1358065" cy="830997"/>
          </a:xfrm>
          <a:prstGeom prst="rect">
            <a:avLst/>
          </a:prstGeom>
          <a:noFill/>
        </p:spPr>
        <p:txBody>
          <a:bodyPr wrap="none" rtlCol="0">
            <a:spAutoFit/>
          </a:bodyPr>
          <a:lstStyle/>
          <a:p>
            <a:pPr algn="ctr"/>
            <a:r>
              <a:rPr lang="fr-FR" sz="2400" dirty="0">
                <a:solidFill>
                  <a:srgbClr val="C00000"/>
                </a:solidFill>
                <a:effectLst>
                  <a:outerShdw blurRad="38100" dist="38100" dir="2700000" algn="tl">
                    <a:srgbClr val="000000">
                      <a:alpha val="43137"/>
                    </a:srgbClr>
                  </a:outerShdw>
                </a:effectLst>
              </a:rPr>
              <a:t>Selection</a:t>
            </a:r>
            <a:br>
              <a:rPr lang="fr-FR" sz="2400" dirty="0">
                <a:solidFill>
                  <a:srgbClr val="C00000"/>
                </a:solidFill>
                <a:effectLst>
                  <a:outerShdw blurRad="38100" dist="38100" dir="2700000" algn="tl">
                    <a:srgbClr val="000000">
                      <a:alpha val="43137"/>
                    </a:srgbClr>
                  </a:outerShdw>
                </a:effectLst>
              </a:rPr>
            </a:br>
            <a:r>
              <a:rPr lang="fr-FR" sz="2400" dirty="0">
                <a:solidFill>
                  <a:srgbClr val="C00000"/>
                </a:solidFill>
                <a:effectLst>
                  <a:outerShdw blurRad="38100" dist="38100" dir="2700000" algn="tl">
                    <a:srgbClr val="000000">
                      <a:alpha val="43137"/>
                    </a:srgbClr>
                  </a:outerShdw>
                </a:effectLst>
              </a:rPr>
              <a:t>process</a:t>
            </a:r>
          </a:p>
        </p:txBody>
      </p:sp>
      <p:sp>
        <p:nvSpPr>
          <p:cNvPr id="18" name="ZoneTexte 17">
            <a:extLst>
              <a:ext uri="{FF2B5EF4-FFF2-40B4-BE49-F238E27FC236}">
                <a16:creationId xmlns:a16="http://schemas.microsoft.com/office/drawing/2014/main" id="{89C2125E-611D-5F15-3E49-064B98D6AFA0}"/>
              </a:ext>
            </a:extLst>
          </p:cNvPr>
          <p:cNvSpPr txBox="1"/>
          <p:nvPr/>
        </p:nvSpPr>
        <p:spPr>
          <a:xfrm>
            <a:off x="5311526" y="4395675"/>
            <a:ext cx="1605376" cy="830997"/>
          </a:xfrm>
          <a:prstGeom prst="rect">
            <a:avLst/>
          </a:prstGeom>
          <a:noFill/>
        </p:spPr>
        <p:txBody>
          <a:bodyPr wrap="none" rtlCol="0">
            <a:spAutoFit/>
          </a:bodyPr>
          <a:lstStyle/>
          <a:p>
            <a:pPr algn="ctr"/>
            <a:r>
              <a:rPr lang="fr-FR" sz="2400" dirty="0">
                <a:solidFill>
                  <a:srgbClr val="C00000"/>
                </a:solidFill>
                <a:effectLst>
                  <a:outerShdw blurRad="38100" dist="38100" dir="2700000" algn="tl">
                    <a:srgbClr val="000000">
                      <a:alpha val="43137"/>
                    </a:srgbClr>
                  </a:outerShdw>
                </a:effectLst>
              </a:rPr>
              <a:t>Exploration</a:t>
            </a:r>
            <a:br>
              <a:rPr lang="fr-FR" sz="2400" dirty="0">
                <a:solidFill>
                  <a:srgbClr val="C00000"/>
                </a:solidFill>
                <a:effectLst>
                  <a:outerShdw blurRad="38100" dist="38100" dir="2700000" algn="tl">
                    <a:srgbClr val="000000">
                      <a:alpha val="43137"/>
                    </a:srgbClr>
                  </a:outerShdw>
                </a:effectLst>
              </a:rPr>
            </a:br>
            <a:r>
              <a:rPr lang="fr-FR" sz="2400" dirty="0">
                <a:solidFill>
                  <a:srgbClr val="C00000"/>
                </a:solidFill>
                <a:effectLst>
                  <a:outerShdw blurRad="38100" dist="38100" dir="2700000" algn="tl">
                    <a:srgbClr val="000000">
                      <a:alpha val="43137"/>
                    </a:srgbClr>
                  </a:outerShdw>
                </a:effectLst>
              </a:rPr>
              <a:t>process</a:t>
            </a:r>
          </a:p>
        </p:txBody>
      </p:sp>
      <p:sp>
        <p:nvSpPr>
          <p:cNvPr id="19" name="ZoneTexte 18">
            <a:extLst>
              <a:ext uri="{FF2B5EF4-FFF2-40B4-BE49-F238E27FC236}">
                <a16:creationId xmlns:a16="http://schemas.microsoft.com/office/drawing/2014/main" id="{468B5C9C-E63A-CED6-B9BD-5A53106F4985}"/>
              </a:ext>
            </a:extLst>
          </p:cNvPr>
          <p:cNvSpPr txBox="1"/>
          <p:nvPr/>
        </p:nvSpPr>
        <p:spPr>
          <a:xfrm>
            <a:off x="7488827" y="4395675"/>
            <a:ext cx="1329146" cy="830997"/>
          </a:xfrm>
          <a:prstGeom prst="rect">
            <a:avLst/>
          </a:prstGeom>
          <a:noFill/>
        </p:spPr>
        <p:txBody>
          <a:bodyPr wrap="none" rtlCol="0">
            <a:spAutoFit/>
          </a:bodyPr>
          <a:lstStyle/>
          <a:p>
            <a:pPr algn="ctr"/>
            <a:r>
              <a:rPr lang="fr-FR" sz="2400" dirty="0">
                <a:solidFill>
                  <a:srgbClr val="C00000"/>
                </a:solidFill>
                <a:effectLst>
                  <a:outerShdw blurRad="38100" dist="38100" dir="2700000" algn="tl">
                    <a:srgbClr val="000000">
                      <a:alpha val="43137"/>
                    </a:srgbClr>
                  </a:outerShdw>
                </a:effectLst>
              </a:rPr>
              <a:t>Wrap-up</a:t>
            </a:r>
            <a:br>
              <a:rPr lang="fr-FR" sz="2400" dirty="0">
                <a:solidFill>
                  <a:srgbClr val="C00000"/>
                </a:solidFill>
                <a:effectLst>
                  <a:outerShdw blurRad="38100" dist="38100" dir="2700000" algn="tl">
                    <a:srgbClr val="000000">
                      <a:alpha val="43137"/>
                    </a:srgbClr>
                  </a:outerShdw>
                </a:effectLst>
              </a:rPr>
            </a:br>
            <a:r>
              <a:rPr lang="fr-FR" sz="2400" dirty="0">
                <a:solidFill>
                  <a:srgbClr val="C00000"/>
                </a:solidFill>
                <a:effectLst>
                  <a:outerShdw blurRad="38100" dist="38100" dir="2700000" algn="tl">
                    <a:srgbClr val="000000">
                      <a:alpha val="43137"/>
                    </a:srgbClr>
                  </a:outerShdw>
                </a:effectLst>
              </a:rPr>
              <a:t>process</a:t>
            </a:r>
          </a:p>
        </p:txBody>
      </p:sp>
      <p:grpSp>
        <p:nvGrpSpPr>
          <p:cNvPr id="7" name="Groupe 6">
            <a:extLst>
              <a:ext uri="{FF2B5EF4-FFF2-40B4-BE49-F238E27FC236}">
                <a16:creationId xmlns:a16="http://schemas.microsoft.com/office/drawing/2014/main" id="{D419259E-D2FE-CCBF-1330-38D2D513DB10}"/>
              </a:ext>
            </a:extLst>
          </p:cNvPr>
          <p:cNvGrpSpPr/>
          <p:nvPr/>
        </p:nvGrpSpPr>
        <p:grpSpPr>
          <a:xfrm>
            <a:off x="3426866" y="5137712"/>
            <a:ext cx="5374695" cy="768359"/>
            <a:chOff x="3426866" y="5137712"/>
            <a:chExt cx="5374695" cy="768359"/>
          </a:xfrm>
        </p:grpSpPr>
        <p:sp>
          <p:nvSpPr>
            <p:cNvPr id="20" name="Accolade ouvrante 19">
              <a:extLst>
                <a:ext uri="{FF2B5EF4-FFF2-40B4-BE49-F238E27FC236}">
                  <a16:creationId xmlns:a16="http://schemas.microsoft.com/office/drawing/2014/main" id="{C91AA1CB-21DD-0AB5-82A5-0FB9220BBB87}"/>
                </a:ext>
              </a:extLst>
            </p:cNvPr>
            <p:cNvSpPr/>
            <p:nvPr/>
          </p:nvSpPr>
          <p:spPr>
            <a:xfrm rot="16200000">
              <a:off x="5878974" y="2685604"/>
              <a:ext cx="470480" cy="5374695"/>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a:extLst>
                <a:ext uri="{FF2B5EF4-FFF2-40B4-BE49-F238E27FC236}">
                  <a16:creationId xmlns:a16="http://schemas.microsoft.com/office/drawing/2014/main" id="{31C5C136-6C3E-27D9-21F3-E50EDCCF4DB6}"/>
                </a:ext>
              </a:extLst>
            </p:cNvPr>
            <p:cNvSpPr txBox="1"/>
            <p:nvPr/>
          </p:nvSpPr>
          <p:spPr>
            <a:xfrm>
              <a:off x="4381043" y="5536739"/>
              <a:ext cx="3318729" cy="369332"/>
            </a:xfrm>
            <a:prstGeom prst="rect">
              <a:avLst/>
            </a:prstGeom>
            <a:noFill/>
          </p:spPr>
          <p:txBody>
            <a:bodyPr wrap="none" rtlCol="0">
              <a:spAutoFit/>
            </a:bodyPr>
            <a:lstStyle/>
            <a:p>
              <a:r>
                <a:rPr lang="fr-FR" dirty="0">
                  <a:solidFill>
                    <a:srgbClr val="C00000"/>
                  </a:solidFill>
                </a:rPr>
                <a:t>En quelques minutes seulement !</a:t>
              </a:r>
            </a:p>
          </p:txBody>
        </p:sp>
      </p:grpSp>
      <p:sp>
        <p:nvSpPr>
          <p:cNvPr id="23" name="ZoneTexte 22">
            <a:extLst>
              <a:ext uri="{FF2B5EF4-FFF2-40B4-BE49-F238E27FC236}">
                <a16:creationId xmlns:a16="http://schemas.microsoft.com/office/drawing/2014/main" id="{F4868E3D-C909-C2A1-ACAA-36478568E8B7}"/>
              </a:ext>
            </a:extLst>
          </p:cNvPr>
          <p:cNvSpPr txBox="1"/>
          <p:nvPr/>
        </p:nvSpPr>
        <p:spPr>
          <a:xfrm>
            <a:off x="2721678" y="3135011"/>
            <a:ext cx="466794" cy="400110"/>
          </a:xfrm>
          <a:prstGeom prst="rect">
            <a:avLst/>
          </a:prstGeom>
          <a:noFill/>
        </p:spPr>
        <p:txBody>
          <a:bodyPr wrap="none" rtlCol="0">
            <a:spAutoFit/>
          </a:bodyPr>
          <a:lstStyle/>
          <a:p>
            <a:r>
              <a:rPr lang="fr-FR" sz="2000" b="1" dirty="0">
                <a:solidFill>
                  <a:srgbClr val="C00000"/>
                </a:solidFill>
                <a:effectLst>
                  <a:outerShdw blurRad="38100" dist="38100" dir="2700000" algn="tl">
                    <a:srgbClr val="000000">
                      <a:alpha val="43137"/>
                    </a:srgbClr>
                  </a:outerShdw>
                </a:effectLst>
              </a:rPr>
              <a:t>I A</a:t>
            </a:r>
          </a:p>
        </p:txBody>
      </p:sp>
    </p:spTree>
    <p:extLst>
      <p:ext uri="{BB962C8B-B14F-4D97-AF65-F5344CB8AC3E}">
        <p14:creationId xmlns:p14="http://schemas.microsoft.com/office/powerpoint/2010/main" val="24209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ppt_w/2"/>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ppt_w/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ppt_w/2"/>
                                          </p:val>
                                        </p:tav>
                                        <p:tav tm="100000">
                                          <p:val>
                                            <p:strVal val="#ppt_x"/>
                                          </p:val>
                                        </p:tav>
                                      </p:tavLst>
                                    </p:anim>
                                    <p:anim calcmode="lin" valueType="num">
                                      <p:cBhvr>
                                        <p:cTn id="51" dur="500" fill="hold"/>
                                        <p:tgtEl>
                                          <p:spTgt spid="15"/>
                                        </p:tgtEl>
                                        <p:attrNameLst>
                                          <p:attrName>ppt_y</p:attrName>
                                        </p:attrNameLst>
                                      </p:cBhvr>
                                      <p:tavLst>
                                        <p:tav tm="0">
                                          <p:val>
                                            <p:strVal val="#ppt_y"/>
                                          </p:val>
                                        </p:tav>
                                        <p:tav tm="100000">
                                          <p:val>
                                            <p:strVal val="#ppt_y"/>
                                          </p:val>
                                        </p:tav>
                                      </p:tavLst>
                                    </p:anim>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500"/>
                            </p:stCondLst>
                            <p:childTnLst>
                              <p:par>
                                <p:cTn id="58" presetID="1" presetClass="entr" presetSubtype="0" fill="hold" nodeType="afterEffect">
                                  <p:stCondLst>
                                    <p:cond delay="1000"/>
                                  </p:stCondLst>
                                  <p:childTnLst>
                                    <p:set>
                                      <p:cBhvr>
                                        <p:cTn id="59"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1000"/>
                                  </p:stCondLst>
                                  <p:childTnLst>
                                    <p:set>
                                      <p:cBhvr>
                                        <p:cTn id="70" dur="1" fill="hold">
                                          <p:stCondLst>
                                            <p:cond delay="0"/>
                                          </p:stCondLst>
                                        </p:cTn>
                                        <p:tgtEl>
                                          <p:spTgt spid="18"/>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grpId="0" nodeType="afterEffect">
                                  <p:stCondLst>
                                    <p:cond delay="1000"/>
                                  </p:stCondLst>
                                  <p:childTnLst>
                                    <p:set>
                                      <p:cBhvr>
                                        <p:cTn id="73" dur="1" fill="hold">
                                          <p:stCondLst>
                                            <p:cond delay="0"/>
                                          </p:stCondLst>
                                        </p:cTn>
                                        <p:tgtEl>
                                          <p:spTgt spid="19"/>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100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26" grpId="0" animBg="1"/>
      <p:bldP spid="16" grpId="0" animBg="1"/>
      <p:bldP spid="17" grpId="0"/>
      <p:bldP spid="18"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5</a:t>
            </a:fld>
            <a:endParaRPr lang="fr-FR"/>
          </a:p>
        </p:txBody>
      </p:sp>
      <p:sp>
        <p:nvSpPr>
          <p:cNvPr id="6" name="ZoneTexte 5">
            <a:extLst>
              <a:ext uri="{FF2B5EF4-FFF2-40B4-BE49-F238E27FC236}">
                <a16:creationId xmlns:a16="http://schemas.microsoft.com/office/drawing/2014/main" id="{0D5BCEB9-76E3-378F-5357-54B9B87304F7}"/>
              </a:ext>
            </a:extLst>
          </p:cNvPr>
          <p:cNvSpPr txBox="1"/>
          <p:nvPr/>
        </p:nvSpPr>
        <p:spPr>
          <a:xfrm>
            <a:off x="1214223" y="2268527"/>
            <a:ext cx="4335639" cy="2970044"/>
          </a:xfrm>
          <a:prstGeom prst="rect">
            <a:avLst/>
          </a:prstGeom>
          <a:noFill/>
        </p:spPr>
        <p:txBody>
          <a:bodyPr wrap="square" rtlCol="0">
            <a:spAutoFit/>
          </a:bodyPr>
          <a:lstStyle/>
          <a:p>
            <a:pPr algn="just">
              <a:spcAft>
                <a:spcPts val="600"/>
              </a:spcAft>
            </a:pPr>
            <a:r>
              <a:rPr lang="fr-FR" sz="2000" b="1" dirty="0">
                <a:solidFill>
                  <a:srgbClr val="C00000"/>
                </a:solidFill>
              </a:rPr>
              <a:t>Le logiciel "STONE"</a:t>
            </a:r>
            <a:r>
              <a:rPr lang="fr-FR" sz="2000" b="1" dirty="0"/>
              <a:t> </a:t>
            </a:r>
          </a:p>
          <a:p>
            <a:pPr algn="just"/>
            <a:r>
              <a:rPr lang="fr-FR" b="1" i="1" dirty="0">
                <a:solidFill>
                  <a:srgbClr val="C00000"/>
                </a:solidFill>
                <a:effectLst/>
              </a:rPr>
              <a:t>"</a:t>
            </a:r>
            <a:r>
              <a:rPr lang="fr-FR" b="1" i="1" dirty="0" err="1">
                <a:solidFill>
                  <a:srgbClr val="C00000"/>
                </a:solidFill>
                <a:effectLst/>
              </a:rPr>
              <a:t>Shaping</a:t>
            </a:r>
            <a:r>
              <a:rPr lang="fr-FR" b="1" i="1" dirty="0">
                <a:solidFill>
                  <a:srgbClr val="C00000"/>
                </a:solidFill>
                <a:effectLst/>
              </a:rPr>
              <a:t> </a:t>
            </a:r>
            <a:r>
              <a:rPr lang="fr-FR" b="1" i="1" dirty="0" err="1">
                <a:solidFill>
                  <a:srgbClr val="C00000"/>
                </a:solidFill>
                <a:effectLst/>
              </a:rPr>
              <a:t>Terrorist</a:t>
            </a:r>
            <a:r>
              <a:rPr lang="fr-FR" b="1" i="1" dirty="0">
                <a:solidFill>
                  <a:srgbClr val="C00000"/>
                </a:solidFill>
                <a:effectLst/>
              </a:rPr>
              <a:t> </a:t>
            </a:r>
            <a:r>
              <a:rPr lang="fr-FR" b="1" i="1" dirty="0" err="1">
                <a:solidFill>
                  <a:srgbClr val="C00000"/>
                </a:solidFill>
                <a:effectLst/>
              </a:rPr>
              <a:t>Organizational</a:t>
            </a:r>
            <a:r>
              <a:rPr lang="fr-FR" b="1" i="1" dirty="0">
                <a:solidFill>
                  <a:srgbClr val="C00000"/>
                </a:solidFill>
                <a:effectLst/>
              </a:rPr>
              <a:t> Network </a:t>
            </a:r>
            <a:r>
              <a:rPr lang="fr-FR" b="1" i="1" dirty="0" err="1">
                <a:solidFill>
                  <a:srgbClr val="C00000"/>
                </a:solidFill>
                <a:effectLst/>
              </a:rPr>
              <a:t>Efficiency</a:t>
            </a:r>
            <a:r>
              <a:rPr lang="fr-FR" b="1" i="1" dirty="0">
                <a:solidFill>
                  <a:srgbClr val="C00000"/>
                </a:solidFill>
                <a:effectLst/>
              </a:rPr>
              <a:t>"</a:t>
            </a:r>
            <a:r>
              <a:rPr lang="fr-FR" b="0" i="1" dirty="0">
                <a:solidFill>
                  <a:srgbClr val="111111"/>
                </a:solidFill>
                <a:effectLst/>
              </a:rPr>
              <a:t>. </a:t>
            </a:r>
            <a:r>
              <a:rPr lang="fr-FR" b="0" i="0" dirty="0">
                <a:solidFill>
                  <a:srgbClr val="111111"/>
                </a:solidFill>
                <a:effectLst/>
              </a:rPr>
              <a:t>Dès qu’un terroriste est identifié par un service secret, STONE va scanner l’ensemble de ses communications </a:t>
            </a:r>
            <a:r>
              <a:rPr lang="fr-FR" b="0" i="0" dirty="0" err="1">
                <a:solidFill>
                  <a:srgbClr val="111111"/>
                </a:solidFill>
                <a:effectLst/>
              </a:rPr>
              <a:t>télépho</a:t>
            </a:r>
            <a:r>
              <a:rPr lang="fr-FR" dirty="0">
                <a:solidFill>
                  <a:srgbClr val="111111"/>
                </a:solidFill>
              </a:rPr>
              <a:t>-</a:t>
            </a:r>
            <a:r>
              <a:rPr lang="fr-FR" b="0" i="0" dirty="0">
                <a:solidFill>
                  <a:srgbClr val="111111"/>
                </a:solidFill>
                <a:effectLst/>
              </a:rPr>
              <a:t> niques, échanges de SMS, d’emails et de </a:t>
            </a:r>
            <a:br>
              <a:rPr lang="fr-FR" b="0" i="0" dirty="0">
                <a:solidFill>
                  <a:srgbClr val="111111"/>
                </a:solidFill>
                <a:effectLst/>
              </a:rPr>
            </a:br>
            <a:r>
              <a:rPr lang="fr-FR" b="0" i="0" dirty="0">
                <a:solidFill>
                  <a:srgbClr val="111111"/>
                </a:solidFill>
                <a:effectLst/>
              </a:rPr>
              <a:t>messages sur les réseaux sociaux afin de bâtir toute la structure d’appartenance et de connexion de cet individu avec ses relations, son environnement et son organisation. </a:t>
            </a:r>
            <a:endParaRPr lang="fr-FR" dirty="0"/>
          </a:p>
        </p:txBody>
      </p:sp>
      <p:sp>
        <p:nvSpPr>
          <p:cNvPr id="7" name="ZoneTexte 6">
            <a:extLst>
              <a:ext uri="{FF2B5EF4-FFF2-40B4-BE49-F238E27FC236}">
                <a16:creationId xmlns:a16="http://schemas.microsoft.com/office/drawing/2014/main" id="{7266A2D3-6C98-E09E-3D36-E3E3C51B3FF8}"/>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Ce que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peut faire dans le </a:t>
            </a:r>
            <a:r>
              <a:rPr lang="fr-FR" sz="2800" dirty="0">
                <a:solidFill>
                  <a:srgbClr val="C00000"/>
                </a:solidFill>
                <a:effectLst>
                  <a:outerShdw blurRad="38100" dist="38100" dir="2700000" algn="tl">
                    <a:srgbClr val="000000">
                      <a:alpha val="43137"/>
                    </a:srgbClr>
                  </a:outerShdw>
                </a:effectLst>
              </a:rPr>
              <a:t>domaine sécuritaire</a:t>
            </a:r>
          </a:p>
        </p:txBody>
      </p:sp>
      <p:grpSp>
        <p:nvGrpSpPr>
          <p:cNvPr id="9" name="Groupe 8">
            <a:extLst>
              <a:ext uri="{FF2B5EF4-FFF2-40B4-BE49-F238E27FC236}">
                <a16:creationId xmlns:a16="http://schemas.microsoft.com/office/drawing/2014/main" id="{8CF64EFE-CCAF-0026-C8A6-63401D09EEB8}"/>
              </a:ext>
            </a:extLst>
          </p:cNvPr>
          <p:cNvGrpSpPr/>
          <p:nvPr/>
        </p:nvGrpSpPr>
        <p:grpSpPr>
          <a:xfrm>
            <a:off x="5979101" y="1909632"/>
            <a:ext cx="5149498" cy="4153427"/>
            <a:chOff x="5930982" y="1909632"/>
            <a:chExt cx="5149498" cy="4153427"/>
          </a:xfrm>
        </p:grpSpPr>
        <p:sp>
          <p:nvSpPr>
            <p:cNvPr id="18" name="Bulle narrative : rectangle 17">
              <a:extLst>
                <a:ext uri="{FF2B5EF4-FFF2-40B4-BE49-F238E27FC236}">
                  <a16:creationId xmlns:a16="http://schemas.microsoft.com/office/drawing/2014/main" id="{2869906B-15B7-4B4D-3F47-EAC9A21EA480}"/>
                </a:ext>
              </a:extLst>
            </p:cNvPr>
            <p:cNvSpPr/>
            <p:nvPr/>
          </p:nvSpPr>
          <p:spPr>
            <a:xfrm>
              <a:off x="5930982" y="1909632"/>
              <a:ext cx="5149498" cy="4153427"/>
            </a:xfrm>
            <a:prstGeom prst="wedgeRectCallout">
              <a:avLst>
                <a:gd name="adj1" fmla="val -49094"/>
                <a:gd name="adj2" fmla="val 45861"/>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Carte du Moyen-Orient (Proche-Orient) - Découvrir la région en cartes">
              <a:extLst>
                <a:ext uri="{FF2B5EF4-FFF2-40B4-BE49-F238E27FC236}">
                  <a16:creationId xmlns:a16="http://schemas.microsoft.com/office/drawing/2014/main" id="{2B72993A-4130-8BC4-EA1E-9762D9571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039" y="1944018"/>
              <a:ext cx="5098378" cy="409706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2014 Public Report On The Terrorist Threat To Canada">
            <a:extLst>
              <a:ext uri="{FF2B5EF4-FFF2-40B4-BE49-F238E27FC236}">
                <a16:creationId xmlns:a16="http://schemas.microsoft.com/office/drawing/2014/main" id="{FE54D7CC-4271-FB66-E153-8EA59919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530" y="1914854"/>
            <a:ext cx="5098378" cy="413102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a:extLst>
              <a:ext uri="{FF2B5EF4-FFF2-40B4-BE49-F238E27FC236}">
                <a16:creationId xmlns:a16="http://schemas.microsoft.com/office/drawing/2014/main" id="{319E98EA-6097-2974-3BEB-865B3D0962C0}"/>
              </a:ext>
            </a:extLst>
          </p:cNvPr>
          <p:cNvGrpSpPr/>
          <p:nvPr/>
        </p:nvGrpSpPr>
        <p:grpSpPr>
          <a:xfrm>
            <a:off x="7661002" y="3210946"/>
            <a:ext cx="771256" cy="1083673"/>
            <a:chOff x="7972694" y="1945006"/>
            <a:chExt cx="771256" cy="1083673"/>
          </a:xfrm>
        </p:grpSpPr>
        <p:sp>
          <p:nvSpPr>
            <p:cNvPr id="22" name="ZoneTexte 21">
              <a:extLst>
                <a:ext uri="{FF2B5EF4-FFF2-40B4-BE49-F238E27FC236}">
                  <a16:creationId xmlns:a16="http://schemas.microsoft.com/office/drawing/2014/main" id="{CDC9DF0D-A567-15A3-1D0D-BF8B7477E848}"/>
                </a:ext>
              </a:extLst>
            </p:cNvPr>
            <p:cNvSpPr txBox="1"/>
            <p:nvPr/>
          </p:nvSpPr>
          <p:spPr>
            <a:xfrm>
              <a:off x="7972694" y="2659347"/>
              <a:ext cx="684803" cy="369332"/>
            </a:xfrm>
            <a:prstGeom prst="rect">
              <a:avLst/>
            </a:prstGeom>
            <a:noFill/>
          </p:spPr>
          <p:txBody>
            <a:bodyPr wrap="none" rtlCol="0">
              <a:spAutoFit/>
            </a:bodyPr>
            <a:lstStyle/>
            <a:p>
              <a:r>
                <a:rPr lang="fr-FR" dirty="0">
                  <a:solidFill>
                    <a:srgbClr val="C00000"/>
                  </a:solidFill>
                </a:rPr>
                <a:t>Input</a:t>
              </a:r>
            </a:p>
          </p:txBody>
        </p:sp>
        <p:sp>
          <p:nvSpPr>
            <p:cNvPr id="24" name="Ellipse 23">
              <a:extLst>
                <a:ext uri="{FF2B5EF4-FFF2-40B4-BE49-F238E27FC236}">
                  <a16:creationId xmlns:a16="http://schemas.microsoft.com/office/drawing/2014/main" id="{F8BA15D8-2549-57E6-6037-73D2AC7412D5}"/>
                </a:ext>
              </a:extLst>
            </p:cNvPr>
            <p:cNvSpPr/>
            <p:nvPr/>
          </p:nvSpPr>
          <p:spPr>
            <a:xfrm>
              <a:off x="8653935" y="1945006"/>
              <a:ext cx="90015"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2BC328DE-177E-8D88-3EE3-2B4843DD9E8B}"/>
                </a:ext>
              </a:extLst>
            </p:cNvPr>
            <p:cNvCxnSpPr>
              <a:cxnSpLocks/>
            </p:cNvCxnSpPr>
            <p:nvPr/>
          </p:nvCxnSpPr>
          <p:spPr>
            <a:xfrm flipV="1">
              <a:off x="8348787" y="2009775"/>
              <a:ext cx="347538" cy="738020"/>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ZoneTexte 10">
            <a:extLst>
              <a:ext uri="{FF2B5EF4-FFF2-40B4-BE49-F238E27FC236}">
                <a16:creationId xmlns:a16="http://schemas.microsoft.com/office/drawing/2014/main" id="{51E19ABF-00B4-0FF1-F03B-E6F40B7B4D23}"/>
              </a:ext>
            </a:extLst>
          </p:cNvPr>
          <p:cNvSpPr txBox="1"/>
          <p:nvPr/>
        </p:nvSpPr>
        <p:spPr>
          <a:xfrm>
            <a:off x="6006158" y="5117749"/>
            <a:ext cx="1777858" cy="923330"/>
          </a:xfrm>
          <a:prstGeom prst="rect">
            <a:avLst/>
          </a:prstGeom>
          <a:noFill/>
        </p:spPr>
        <p:txBody>
          <a:bodyPr wrap="none" rtlCol="0">
            <a:spAutoFit/>
          </a:bodyPr>
          <a:lstStyle/>
          <a:p>
            <a:pPr algn="ctr"/>
            <a:r>
              <a:rPr lang="fr-FR" dirty="0">
                <a:solidFill>
                  <a:srgbClr val="C00000"/>
                </a:solidFill>
              </a:rPr>
              <a:t>Tout son réseau</a:t>
            </a:r>
          </a:p>
          <a:p>
            <a:pPr algn="ctr"/>
            <a:r>
              <a:rPr lang="fr-FR" dirty="0">
                <a:solidFill>
                  <a:srgbClr val="C00000"/>
                </a:solidFill>
              </a:rPr>
              <a:t> d’appartenance</a:t>
            </a:r>
            <a:br>
              <a:rPr lang="fr-FR" dirty="0">
                <a:solidFill>
                  <a:srgbClr val="C00000"/>
                </a:solidFill>
              </a:rPr>
            </a:br>
            <a:r>
              <a:rPr lang="fr-FR" dirty="0">
                <a:solidFill>
                  <a:srgbClr val="C00000"/>
                </a:solidFill>
              </a:rPr>
              <a:t>et de connexions</a:t>
            </a:r>
          </a:p>
        </p:txBody>
      </p:sp>
    </p:spTree>
    <p:extLst>
      <p:ext uri="{BB962C8B-B14F-4D97-AF65-F5344CB8AC3E}">
        <p14:creationId xmlns:p14="http://schemas.microsoft.com/office/powerpoint/2010/main" val="27632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6</a:t>
            </a:fld>
            <a:endParaRPr lang="fr-FR"/>
          </a:p>
        </p:txBody>
      </p:sp>
      <p:sp>
        <p:nvSpPr>
          <p:cNvPr id="5" name="ZoneTexte 4">
            <a:extLst>
              <a:ext uri="{FF2B5EF4-FFF2-40B4-BE49-F238E27FC236}">
                <a16:creationId xmlns:a16="http://schemas.microsoft.com/office/drawing/2014/main" id="{61C03049-864D-1CAD-C272-CD6EE70653B2}"/>
              </a:ext>
            </a:extLst>
          </p:cNvPr>
          <p:cNvSpPr txBox="1"/>
          <p:nvPr/>
        </p:nvSpPr>
        <p:spPr>
          <a:xfrm>
            <a:off x="1130175" y="1065905"/>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Ce que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peut faire dans le </a:t>
            </a:r>
            <a:r>
              <a:rPr lang="fr-FR" sz="2800" dirty="0">
                <a:solidFill>
                  <a:srgbClr val="C00000"/>
                </a:solidFill>
                <a:effectLst>
                  <a:outerShdw blurRad="38100" dist="38100" dir="2700000" algn="tl">
                    <a:srgbClr val="000000">
                      <a:alpha val="43137"/>
                    </a:srgbClr>
                  </a:outerShdw>
                </a:effectLst>
              </a:rPr>
              <a:t>domaine médical</a:t>
            </a:r>
          </a:p>
        </p:txBody>
      </p:sp>
      <p:grpSp>
        <p:nvGrpSpPr>
          <p:cNvPr id="63" name="Groupe 62">
            <a:extLst>
              <a:ext uri="{FF2B5EF4-FFF2-40B4-BE49-F238E27FC236}">
                <a16:creationId xmlns:a16="http://schemas.microsoft.com/office/drawing/2014/main" id="{615FD8B4-7383-AA53-092B-A81BC7562613}"/>
              </a:ext>
            </a:extLst>
          </p:cNvPr>
          <p:cNvGrpSpPr/>
          <p:nvPr/>
        </p:nvGrpSpPr>
        <p:grpSpPr>
          <a:xfrm>
            <a:off x="4998523" y="5555606"/>
            <a:ext cx="1914183" cy="584775"/>
            <a:chOff x="5415086" y="5548317"/>
            <a:chExt cx="1914183" cy="584775"/>
          </a:xfrm>
        </p:grpSpPr>
        <p:sp>
          <p:nvSpPr>
            <p:cNvPr id="57" name="ZoneTexte 56">
              <a:extLst>
                <a:ext uri="{FF2B5EF4-FFF2-40B4-BE49-F238E27FC236}">
                  <a16:creationId xmlns:a16="http://schemas.microsoft.com/office/drawing/2014/main" id="{952972E6-4B14-9C99-BED9-8E5483F258A5}"/>
                </a:ext>
              </a:extLst>
            </p:cNvPr>
            <p:cNvSpPr txBox="1"/>
            <p:nvPr/>
          </p:nvSpPr>
          <p:spPr>
            <a:xfrm>
              <a:off x="5415086" y="5548317"/>
              <a:ext cx="375424" cy="584775"/>
            </a:xfrm>
            <a:prstGeom prst="rect">
              <a:avLst/>
            </a:prstGeom>
            <a:noFill/>
          </p:spPr>
          <p:txBody>
            <a:bodyPr wrap="none" rtlCol="0">
              <a:spAutoFit/>
            </a:bodyPr>
            <a:lstStyle/>
            <a:p>
              <a:r>
                <a:rPr lang="fr-FR" sz="3200" b="1" dirty="0">
                  <a:solidFill>
                    <a:srgbClr val="C00000"/>
                  </a:solidFill>
                </a:rPr>
                <a:t>?</a:t>
              </a:r>
            </a:p>
          </p:txBody>
        </p:sp>
        <p:sp>
          <p:nvSpPr>
            <p:cNvPr id="58" name="ZoneTexte 57">
              <a:extLst>
                <a:ext uri="{FF2B5EF4-FFF2-40B4-BE49-F238E27FC236}">
                  <a16:creationId xmlns:a16="http://schemas.microsoft.com/office/drawing/2014/main" id="{C9A9DA00-F803-D85D-B2DF-E6F20DF4B067}"/>
                </a:ext>
              </a:extLst>
            </p:cNvPr>
            <p:cNvSpPr txBox="1"/>
            <p:nvPr/>
          </p:nvSpPr>
          <p:spPr>
            <a:xfrm>
              <a:off x="5629508" y="5714708"/>
              <a:ext cx="1699761" cy="369332"/>
            </a:xfrm>
            <a:prstGeom prst="rect">
              <a:avLst/>
            </a:prstGeom>
            <a:noFill/>
          </p:spPr>
          <p:txBody>
            <a:bodyPr wrap="none" rtlCol="0">
              <a:spAutoFit/>
            </a:bodyPr>
            <a:lstStyle/>
            <a:p>
              <a:r>
                <a:rPr lang="fr-FR" dirty="0">
                  <a:solidFill>
                    <a:srgbClr val="C00000"/>
                  </a:solidFill>
                </a:rPr>
                <a:t>(Secret médical)</a:t>
              </a:r>
            </a:p>
          </p:txBody>
        </p:sp>
      </p:grpSp>
      <p:grpSp>
        <p:nvGrpSpPr>
          <p:cNvPr id="1024" name="Groupe 1023">
            <a:extLst>
              <a:ext uri="{FF2B5EF4-FFF2-40B4-BE49-F238E27FC236}">
                <a16:creationId xmlns:a16="http://schemas.microsoft.com/office/drawing/2014/main" id="{D6223A83-065D-E0D8-CA84-FFA2EFF715C3}"/>
              </a:ext>
            </a:extLst>
          </p:cNvPr>
          <p:cNvGrpSpPr/>
          <p:nvPr/>
        </p:nvGrpSpPr>
        <p:grpSpPr>
          <a:xfrm>
            <a:off x="5565005" y="1714162"/>
            <a:ext cx="5637152" cy="2246577"/>
            <a:chOff x="5565005" y="1714162"/>
            <a:chExt cx="5637152" cy="2246577"/>
          </a:xfrm>
        </p:grpSpPr>
        <p:grpSp>
          <p:nvGrpSpPr>
            <p:cNvPr id="29" name="Groupe 28">
              <a:extLst>
                <a:ext uri="{FF2B5EF4-FFF2-40B4-BE49-F238E27FC236}">
                  <a16:creationId xmlns:a16="http://schemas.microsoft.com/office/drawing/2014/main" id="{458E8B4F-3528-2289-7A31-51E05CD8C98D}"/>
                </a:ext>
              </a:extLst>
            </p:cNvPr>
            <p:cNvGrpSpPr/>
            <p:nvPr/>
          </p:nvGrpSpPr>
          <p:grpSpPr>
            <a:xfrm>
              <a:off x="6278254" y="1889325"/>
              <a:ext cx="4923903" cy="1882365"/>
              <a:chOff x="5854742" y="1975953"/>
              <a:chExt cx="4923903" cy="1882365"/>
            </a:xfrm>
          </p:grpSpPr>
          <p:pic>
            <p:nvPicPr>
              <p:cNvPr id="19" name="Picture 4" descr="Sticker medecin portrait - TenStickers">
                <a:extLst>
                  <a:ext uri="{FF2B5EF4-FFF2-40B4-BE49-F238E27FC236}">
                    <a16:creationId xmlns:a16="http://schemas.microsoft.com/office/drawing/2014/main" id="{129805BE-B699-322A-8ACC-ED3A98748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696" y="1975953"/>
                <a:ext cx="1078108" cy="1882365"/>
              </a:xfrm>
              <a:prstGeom prst="rect">
                <a:avLst/>
              </a:prstGeom>
              <a:noFill/>
              <a:extLst>
                <a:ext uri="{909E8E84-426E-40DD-AFC4-6F175D3DCCD1}">
                  <a14:hiddenFill xmlns:a14="http://schemas.microsoft.com/office/drawing/2010/main">
                    <a:solidFill>
                      <a:srgbClr val="FFFFFF"/>
                    </a:solidFill>
                  </a14:hiddenFill>
                </a:ext>
              </a:extLst>
            </p:spPr>
          </p:pic>
          <p:sp>
            <p:nvSpPr>
              <p:cNvPr id="20" name="Flèche : droite 19">
                <a:extLst>
                  <a:ext uri="{FF2B5EF4-FFF2-40B4-BE49-F238E27FC236}">
                    <a16:creationId xmlns:a16="http://schemas.microsoft.com/office/drawing/2014/main" id="{3205B493-DC67-F993-1933-B888133CA9FE}"/>
                  </a:ext>
                </a:extLst>
              </p:cNvPr>
              <p:cNvSpPr/>
              <p:nvPr/>
            </p:nvSpPr>
            <p:spPr>
              <a:xfrm>
                <a:off x="9244804" y="2683663"/>
                <a:ext cx="332333"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F1BDF4C-8864-2BBA-8892-653BFDD7F112}"/>
                  </a:ext>
                </a:extLst>
              </p:cNvPr>
              <p:cNvSpPr txBox="1"/>
              <p:nvPr/>
            </p:nvSpPr>
            <p:spPr>
              <a:xfrm>
                <a:off x="9623521" y="2614501"/>
                <a:ext cx="1155124" cy="369332"/>
              </a:xfrm>
              <a:prstGeom prst="rect">
                <a:avLst/>
              </a:prstGeom>
              <a:noFill/>
            </p:spPr>
            <p:txBody>
              <a:bodyPr wrap="none" rtlCol="0">
                <a:spAutoFit/>
              </a:bodyPr>
              <a:lstStyle/>
              <a:p>
                <a:r>
                  <a:rPr lang="fr-FR" b="1" dirty="0">
                    <a:solidFill>
                      <a:srgbClr val="C00000"/>
                    </a:solidFill>
                  </a:rPr>
                  <a:t>diagnostic</a:t>
                </a:r>
              </a:p>
            </p:txBody>
          </p:sp>
          <p:sp>
            <p:nvSpPr>
              <p:cNvPr id="23" name="ZoneTexte 22">
                <a:extLst>
                  <a:ext uri="{FF2B5EF4-FFF2-40B4-BE49-F238E27FC236}">
                    <a16:creationId xmlns:a16="http://schemas.microsoft.com/office/drawing/2014/main" id="{CA695B65-590E-E312-4414-DC2E217A5341}"/>
                  </a:ext>
                </a:extLst>
              </p:cNvPr>
              <p:cNvSpPr txBox="1"/>
              <p:nvPr/>
            </p:nvSpPr>
            <p:spPr>
              <a:xfrm>
                <a:off x="5861785" y="2021744"/>
                <a:ext cx="2087944" cy="369332"/>
              </a:xfrm>
              <a:prstGeom prst="rect">
                <a:avLst/>
              </a:prstGeom>
              <a:noFill/>
            </p:spPr>
            <p:txBody>
              <a:bodyPr wrap="none" rtlCol="0">
                <a:spAutoFit/>
              </a:bodyPr>
              <a:lstStyle/>
              <a:p>
                <a:r>
                  <a:rPr lang="fr-FR" dirty="0">
                    <a:solidFill>
                      <a:srgbClr val="C00000"/>
                    </a:solidFill>
                  </a:rPr>
                  <a:t>Etudes</a:t>
                </a:r>
                <a:r>
                  <a:rPr lang="fr-FR" dirty="0"/>
                  <a:t> de médecine</a:t>
                </a:r>
              </a:p>
            </p:txBody>
          </p:sp>
          <p:sp>
            <p:nvSpPr>
              <p:cNvPr id="24" name="ZoneTexte 23">
                <a:extLst>
                  <a:ext uri="{FF2B5EF4-FFF2-40B4-BE49-F238E27FC236}">
                    <a16:creationId xmlns:a16="http://schemas.microsoft.com/office/drawing/2014/main" id="{AB25505F-8D3B-4FB2-DFBA-A6FBE7AE30AC}"/>
                  </a:ext>
                </a:extLst>
              </p:cNvPr>
              <p:cNvSpPr txBox="1"/>
              <p:nvPr/>
            </p:nvSpPr>
            <p:spPr>
              <a:xfrm>
                <a:off x="5854742" y="2547803"/>
                <a:ext cx="1986506" cy="369332"/>
              </a:xfrm>
              <a:prstGeom prst="rect">
                <a:avLst/>
              </a:prstGeom>
              <a:noFill/>
            </p:spPr>
            <p:txBody>
              <a:bodyPr wrap="none" rtlCol="0">
                <a:spAutoFit/>
              </a:bodyPr>
              <a:lstStyle/>
              <a:p>
                <a:r>
                  <a:rPr lang="fr-FR" dirty="0">
                    <a:solidFill>
                      <a:srgbClr val="C00000"/>
                    </a:solidFill>
                  </a:rPr>
                  <a:t>Internat</a:t>
                </a:r>
                <a:r>
                  <a:rPr lang="fr-FR" dirty="0"/>
                  <a:t> hospitalier</a:t>
                </a:r>
              </a:p>
            </p:txBody>
          </p:sp>
          <p:sp>
            <p:nvSpPr>
              <p:cNvPr id="25" name="ZoneTexte 24">
                <a:extLst>
                  <a:ext uri="{FF2B5EF4-FFF2-40B4-BE49-F238E27FC236}">
                    <a16:creationId xmlns:a16="http://schemas.microsoft.com/office/drawing/2014/main" id="{53B7DB80-19A3-359E-0B97-167BE5DF525B}"/>
                  </a:ext>
                </a:extLst>
              </p:cNvPr>
              <p:cNvSpPr txBox="1"/>
              <p:nvPr/>
            </p:nvSpPr>
            <p:spPr>
              <a:xfrm>
                <a:off x="5861785" y="3073862"/>
                <a:ext cx="1709250" cy="646331"/>
              </a:xfrm>
              <a:prstGeom prst="rect">
                <a:avLst/>
              </a:prstGeom>
              <a:noFill/>
            </p:spPr>
            <p:txBody>
              <a:bodyPr wrap="none" rtlCol="0">
                <a:spAutoFit/>
              </a:bodyPr>
              <a:lstStyle/>
              <a:p>
                <a:r>
                  <a:rPr lang="fr-FR" dirty="0">
                    <a:solidFill>
                      <a:srgbClr val="C00000"/>
                    </a:solidFill>
                  </a:rPr>
                  <a:t>Expériences</a:t>
                </a:r>
                <a:r>
                  <a:rPr lang="fr-FR" dirty="0"/>
                  <a:t> </a:t>
                </a:r>
                <a:br>
                  <a:rPr lang="fr-FR" dirty="0"/>
                </a:br>
                <a:r>
                  <a:rPr lang="fr-FR" dirty="0"/>
                  <a:t>professionnelles</a:t>
                </a:r>
              </a:p>
            </p:txBody>
          </p:sp>
          <p:sp>
            <p:nvSpPr>
              <p:cNvPr id="26" name="Flèche : droite 25">
                <a:extLst>
                  <a:ext uri="{FF2B5EF4-FFF2-40B4-BE49-F238E27FC236}">
                    <a16:creationId xmlns:a16="http://schemas.microsoft.com/office/drawing/2014/main" id="{37FDB3A7-33C4-C63F-F177-064E0C7B2C32}"/>
                  </a:ext>
                </a:extLst>
              </p:cNvPr>
              <p:cNvSpPr/>
              <p:nvPr/>
            </p:nvSpPr>
            <p:spPr>
              <a:xfrm>
                <a:off x="7987233" y="2071656"/>
                <a:ext cx="332333"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a16="http://schemas.microsoft.com/office/drawing/2014/main" id="{1C9B322D-A1E9-15BD-2CF1-01CBF23F6FBB}"/>
                  </a:ext>
                </a:extLst>
              </p:cNvPr>
              <p:cNvSpPr/>
              <p:nvPr/>
            </p:nvSpPr>
            <p:spPr>
              <a:xfrm>
                <a:off x="7787979" y="2591237"/>
                <a:ext cx="332333"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0231F3FD-DF4C-37CC-B447-9DEFB6B91240}"/>
                  </a:ext>
                </a:extLst>
              </p:cNvPr>
              <p:cNvSpPr/>
              <p:nvPr/>
            </p:nvSpPr>
            <p:spPr>
              <a:xfrm>
                <a:off x="7559713" y="3213601"/>
                <a:ext cx="332333"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ZoneTexte 59">
              <a:extLst>
                <a:ext uri="{FF2B5EF4-FFF2-40B4-BE49-F238E27FC236}">
                  <a16:creationId xmlns:a16="http://schemas.microsoft.com/office/drawing/2014/main" id="{DBEDE8E6-DED9-64FC-A2CD-270983949C19}"/>
                </a:ext>
              </a:extLst>
            </p:cNvPr>
            <p:cNvSpPr txBox="1"/>
            <p:nvPr/>
          </p:nvSpPr>
          <p:spPr>
            <a:xfrm rot="16200000">
              <a:off x="4764882" y="2514285"/>
              <a:ext cx="2246577" cy="646331"/>
            </a:xfrm>
            <a:prstGeom prst="rect">
              <a:avLst/>
            </a:prstGeom>
            <a:noFill/>
          </p:spPr>
          <p:txBody>
            <a:bodyPr wrap="none" rtlCol="0">
              <a:spAutoFit/>
            </a:bodyPr>
            <a:lstStyle/>
            <a:p>
              <a:pPr algn="ctr"/>
              <a:r>
                <a:rPr lang="fr-FR" b="1" dirty="0">
                  <a:solidFill>
                    <a:srgbClr val="C00000"/>
                  </a:solidFill>
                </a:rPr>
                <a:t>Base de connaissance</a:t>
              </a:r>
              <a:br>
                <a:rPr lang="fr-FR" b="1" dirty="0">
                  <a:solidFill>
                    <a:srgbClr val="C00000"/>
                  </a:solidFill>
                </a:rPr>
              </a:br>
              <a:r>
                <a:rPr lang="fr-FR" b="1" dirty="0">
                  <a:solidFill>
                    <a:srgbClr val="C00000"/>
                  </a:solidFill>
                </a:rPr>
                <a:t> du médecin</a:t>
              </a:r>
            </a:p>
          </p:txBody>
        </p:sp>
      </p:grpSp>
      <p:grpSp>
        <p:nvGrpSpPr>
          <p:cNvPr id="62" name="Groupe 61">
            <a:extLst>
              <a:ext uri="{FF2B5EF4-FFF2-40B4-BE49-F238E27FC236}">
                <a16:creationId xmlns:a16="http://schemas.microsoft.com/office/drawing/2014/main" id="{02870A8B-BB54-B326-156E-0D55A9ADA2CA}"/>
              </a:ext>
            </a:extLst>
          </p:cNvPr>
          <p:cNvGrpSpPr/>
          <p:nvPr/>
        </p:nvGrpSpPr>
        <p:grpSpPr>
          <a:xfrm>
            <a:off x="1084405" y="3422908"/>
            <a:ext cx="8750077" cy="2907014"/>
            <a:chOff x="884367" y="3435059"/>
            <a:chExt cx="8750077" cy="2907014"/>
          </a:xfrm>
        </p:grpSpPr>
        <p:grpSp>
          <p:nvGrpSpPr>
            <p:cNvPr id="56" name="Groupe 55">
              <a:extLst>
                <a:ext uri="{FF2B5EF4-FFF2-40B4-BE49-F238E27FC236}">
                  <a16:creationId xmlns:a16="http://schemas.microsoft.com/office/drawing/2014/main" id="{6D867CCB-A933-08B0-C04C-C763451373EA}"/>
                </a:ext>
              </a:extLst>
            </p:cNvPr>
            <p:cNvGrpSpPr/>
            <p:nvPr/>
          </p:nvGrpSpPr>
          <p:grpSpPr>
            <a:xfrm>
              <a:off x="1391024" y="3757186"/>
              <a:ext cx="8243420" cy="2362080"/>
              <a:chOff x="1391024" y="3803464"/>
              <a:chExt cx="8243420" cy="2362080"/>
            </a:xfrm>
          </p:grpSpPr>
          <p:grpSp>
            <p:nvGrpSpPr>
              <p:cNvPr id="45" name="Groupe 44">
                <a:extLst>
                  <a:ext uri="{FF2B5EF4-FFF2-40B4-BE49-F238E27FC236}">
                    <a16:creationId xmlns:a16="http://schemas.microsoft.com/office/drawing/2014/main" id="{6E733B42-96AA-23F5-4F99-E6882E45BEFD}"/>
                  </a:ext>
                </a:extLst>
              </p:cNvPr>
              <p:cNvGrpSpPr/>
              <p:nvPr/>
            </p:nvGrpSpPr>
            <p:grpSpPr>
              <a:xfrm>
                <a:off x="5176906" y="4383827"/>
                <a:ext cx="2037203" cy="1197897"/>
                <a:chOff x="3224004" y="4419383"/>
                <a:chExt cx="2037203" cy="1197897"/>
              </a:xfrm>
            </p:grpSpPr>
            <p:grpSp>
              <p:nvGrpSpPr>
                <p:cNvPr id="30" name="Groupe 29">
                  <a:extLst>
                    <a:ext uri="{FF2B5EF4-FFF2-40B4-BE49-F238E27FC236}">
                      <a16:creationId xmlns:a16="http://schemas.microsoft.com/office/drawing/2014/main" id="{81727DFF-9C60-2EEF-B660-B06E2A6CDBCD}"/>
                    </a:ext>
                  </a:extLst>
                </p:cNvPr>
                <p:cNvGrpSpPr/>
                <p:nvPr/>
              </p:nvGrpSpPr>
              <p:grpSpPr>
                <a:xfrm>
                  <a:off x="3224004" y="4419383"/>
                  <a:ext cx="2037203" cy="1197897"/>
                  <a:chOff x="3265510" y="3015589"/>
                  <a:chExt cx="5318829" cy="3188029"/>
                </a:xfrm>
              </p:grpSpPr>
              <p:pic>
                <p:nvPicPr>
                  <p:cNvPr id="31" name="Picture 4" descr="Cory Brown on LinkedIn: Configuring a Neural Network Output Layer">
                    <a:extLst>
                      <a:ext uri="{FF2B5EF4-FFF2-40B4-BE49-F238E27FC236}">
                        <a16:creationId xmlns:a16="http://schemas.microsoft.com/office/drawing/2014/main" id="{523F8044-8BDF-3FB4-DF05-A50D70DA9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510" y="3015589"/>
                    <a:ext cx="5294376" cy="3188029"/>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2" name="Connecteur droit 31">
                    <a:extLst>
                      <a:ext uri="{FF2B5EF4-FFF2-40B4-BE49-F238E27FC236}">
                        <a16:creationId xmlns:a16="http://schemas.microsoft.com/office/drawing/2014/main" id="{5EECC88A-0087-2C19-D8C6-CA9D3BBDEF17}"/>
                      </a:ext>
                    </a:extLst>
                  </p:cNvPr>
                  <p:cNvCxnSpPr/>
                  <p:nvPr/>
                </p:nvCxnSpPr>
                <p:spPr>
                  <a:xfrm>
                    <a:off x="8212694" y="3678315"/>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564B987C-3CB2-DC13-9770-7B31CF0D9A26}"/>
                      </a:ext>
                    </a:extLst>
                  </p:cNvPr>
                  <p:cNvCxnSpPr/>
                  <p:nvPr/>
                </p:nvCxnSpPr>
                <p:spPr>
                  <a:xfrm>
                    <a:off x="8191421" y="3951582"/>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BF80CCA5-5BDC-651B-35EF-33BB4961C314}"/>
                      </a:ext>
                    </a:extLst>
                  </p:cNvPr>
                  <p:cNvCxnSpPr/>
                  <p:nvPr/>
                </p:nvCxnSpPr>
                <p:spPr>
                  <a:xfrm>
                    <a:off x="8191421" y="4227486"/>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2AA2A40-B4F6-0F18-B38D-337CDB290E03}"/>
                      </a:ext>
                    </a:extLst>
                  </p:cNvPr>
                  <p:cNvCxnSpPr/>
                  <p:nvPr/>
                </p:nvCxnSpPr>
                <p:spPr>
                  <a:xfrm>
                    <a:off x="8161390" y="4482041"/>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17BFD81-BBD9-D5ED-5AE6-1F30272B3153}"/>
                      </a:ext>
                    </a:extLst>
                  </p:cNvPr>
                  <p:cNvCxnSpPr/>
                  <p:nvPr/>
                </p:nvCxnSpPr>
                <p:spPr>
                  <a:xfrm>
                    <a:off x="8191421" y="4783438"/>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DFC17F4-2802-5F2E-F49E-FE5F0D276D3C}"/>
                      </a:ext>
                    </a:extLst>
                  </p:cNvPr>
                  <p:cNvCxnSpPr/>
                  <p:nvPr/>
                </p:nvCxnSpPr>
                <p:spPr>
                  <a:xfrm>
                    <a:off x="3298533" y="3678315"/>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9ADFA21-F34D-C1B6-C379-6F51FC547A8F}"/>
                      </a:ext>
                    </a:extLst>
                  </p:cNvPr>
                  <p:cNvCxnSpPr/>
                  <p:nvPr/>
                </p:nvCxnSpPr>
                <p:spPr>
                  <a:xfrm>
                    <a:off x="3296220" y="3951582"/>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64293644-0138-DC94-898B-5146DC429A2B}"/>
                      </a:ext>
                    </a:extLst>
                  </p:cNvPr>
                  <p:cNvCxnSpPr/>
                  <p:nvPr/>
                </p:nvCxnSpPr>
                <p:spPr>
                  <a:xfrm>
                    <a:off x="3318744" y="4227486"/>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366875F7-CF9F-6432-0228-AA375D67BF3C}"/>
                      </a:ext>
                    </a:extLst>
                  </p:cNvPr>
                  <p:cNvCxnSpPr/>
                  <p:nvPr/>
                </p:nvCxnSpPr>
                <p:spPr>
                  <a:xfrm>
                    <a:off x="3299974" y="4482041"/>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8619522A-A9F3-B276-E066-220A2D847F3C}"/>
                      </a:ext>
                    </a:extLst>
                  </p:cNvPr>
                  <p:cNvCxnSpPr/>
                  <p:nvPr/>
                </p:nvCxnSpPr>
                <p:spPr>
                  <a:xfrm>
                    <a:off x="3318744" y="4783438"/>
                    <a:ext cx="37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4" name="ZoneTexte 43">
                  <a:extLst>
                    <a:ext uri="{FF2B5EF4-FFF2-40B4-BE49-F238E27FC236}">
                      <a16:creationId xmlns:a16="http://schemas.microsoft.com/office/drawing/2014/main" id="{5B81E35B-2E4F-4491-FB37-1C372EBE32A5}"/>
                    </a:ext>
                  </a:extLst>
                </p:cNvPr>
                <p:cNvSpPr txBox="1"/>
                <p:nvPr/>
              </p:nvSpPr>
              <p:spPr>
                <a:xfrm>
                  <a:off x="3734465" y="4724054"/>
                  <a:ext cx="934871" cy="523220"/>
                </a:xfrm>
                <a:prstGeom prst="rect">
                  <a:avLst/>
                </a:prstGeom>
                <a:noFill/>
              </p:spPr>
              <p:txBody>
                <a:bodyPr wrap="none" rtlCol="0">
                  <a:spAutoFit/>
                </a:bodyPr>
                <a:lstStyle/>
                <a:p>
                  <a:r>
                    <a:rPr lang="fr-FR" sz="2800" b="1" dirty="0">
                      <a:solidFill>
                        <a:schemeClr val="bg1"/>
                      </a:solidFill>
                      <a:effectLst>
                        <a:outerShdw blurRad="38100" dist="38100" dir="2700000" algn="tl">
                          <a:srgbClr val="000000">
                            <a:alpha val="43137"/>
                          </a:srgbClr>
                        </a:outerShdw>
                      </a:effectLst>
                    </a:rPr>
                    <a:t>Dr IA</a:t>
                  </a:r>
                </a:p>
              </p:txBody>
            </p:sp>
          </p:grpSp>
          <p:sp>
            <p:nvSpPr>
              <p:cNvPr id="46" name="ZoneTexte 45">
                <a:extLst>
                  <a:ext uri="{FF2B5EF4-FFF2-40B4-BE49-F238E27FC236}">
                    <a16:creationId xmlns:a16="http://schemas.microsoft.com/office/drawing/2014/main" id="{46C94D30-0AD7-08F8-304E-10A7B49F6526}"/>
                  </a:ext>
                </a:extLst>
              </p:cNvPr>
              <p:cNvSpPr txBox="1"/>
              <p:nvPr/>
            </p:nvSpPr>
            <p:spPr>
              <a:xfrm>
                <a:off x="1406276" y="3803464"/>
                <a:ext cx="2632324" cy="646331"/>
              </a:xfrm>
              <a:prstGeom prst="rect">
                <a:avLst/>
              </a:prstGeom>
              <a:noFill/>
            </p:spPr>
            <p:txBody>
              <a:bodyPr wrap="none" rtlCol="0">
                <a:spAutoFit/>
              </a:bodyPr>
              <a:lstStyle/>
              <a:p>
                <a:r>
                  <a:rPr lang="fr-FR" dirty="0"/>
                  <a:t>Caractéristiques de toutes</a:t>
                </a:r>
                <a:br>
                  <a:rPr lang="fr-FR" dirty="0"/>
                </a:br>
                <a:r>
                  <a:rPr lang="fr-FR" dirty="0"/>
                  <a:t>les </a:t>
                </a:r>
                <a:r>
                  <a:rPr lang="fr-FR" dirty="0">
                    <a:solidFill>
                      <a:srgbClr val="C00000"/>
                    </a:solidFill>
                  </a:rPr>
                  <a:t>pathologies</a:t>
                </a:r>
                <a:r>
                  <a:rPr lang="fr-FR" dirty="0"/>
                  <a:t> connues</a:t>
                </a:r>
              </a:p>
            </p:txBody>
          </p:sp>
          <p:sp>
            <p:nvSpPr>
              <p:cNvPr id="47" name="ZoneTexte 46">
                <a:extLst>
                  <a:ext uri="{FF2B5EF4-FFF2-40B4-BE49-F238E27FC236}">
                    <a16:creationId xmlns:a16="http://schemas.microsoft.com/office/drawing/2014/main" id="{65523F91-8501-2E5A-BC43-B53633A90DA8}"/>
                  </a:ext>
                </a:extLst>
              </p:cNvPr>
              <p:cNvSpPr txBox="1"/>
              <p:nvPr/>
            </p:nvSpPr>
            <p:spPr>
              <a:xfrm>
                <a:off x="1391024" y="4530379"/>
                <a:ext cx="2951257" cy="923330"/>
              </a:xfrm>
              <a:prstGeom prst="rect">
                <a:avLst/>
              </a:prstGeom>
              <a:noFill/>
            </p:spPr>
            <p:txBody>
              <a:bodyPr wrap="none" rtlCol="0">
                <a:spAutoFit/>
              </a:bodyPr>
              <a:lstStyle/>
              <a:p>
                <a:r>
                  <a:rPr lang="fr-FR" dirty="0"/>
                  <a:t>Références de tous les </a:t>
                </a:r>
                <a:br>
                  <a:rPr lang="fr-FR" dirty="0"/>
                </a:br>
                <a:r>
                  <a:rPr lang="fr-FR" dirty="0">
                    <a:solidFill>
                      <a:srgbClr val="C00000"/>
                    </a:solidFill>
                  </a:rPr>
                  <a:t>médicaments,</a:t>
                </a:r>
                <a:r>
                  <a:rPr lang="fr-FR" dirty="0"/>
                  <a:t> </a:t>
                </a:r>
                <a:r>
                  <a:rPr lang="fr-FR" dirty="0">
                    <a:solidFill>
                      <a:srgbClr val="C00000"/>
                    </a:solidFill>
                  </a:rPr>
                  <a:t>traitements</a:t>
                </a:r>
                <a:br>
                  <a:rPr lang="fr-FR" dirty="0">
                    <a:solidFill>
                      <a:srgbClr val="C00000"/>
                    </a:solidFill>
                  </a:rPr>
                </a:br>
                <a:r>
                  <a:rPr lang="fr-FR" dirty="0"/>
                  <a:t>et </a:t>
                </a:r>
                <a:r>
                  <a:rPr lang="fr-FR" dirty="0">
                    <a:solidFill>
                      <a:srgbClr val="C00000"/>
                    </a:solidFill>
                  </a:rPr>
                  <a:t>protocoles </a:t>
                </a:r>
                <a:r>
                  <a:rPr lang="fr-FR" dirty="0"/>
                  <a:t>utilisés jusqu’ici</a:t>
                </a:r>
              </a:p>
            </p:txBody>
          </p:sp>
          <p:sp>
            <p:nvSpPr>
              <p:cNvPr id="48" name="ZoneTexte 47">
                <a:extLst>
                  <a:ext uri="{FF2B5EF4-FFF2-40B4-BE49-F238E27FC236}">
                    <a16:creationId xmlns:a16="http://schemas.microsoft.com/office/drawing/2014/main" id="{3AE17B8C-2F3B-0C1B-7AB5-7C8F1DF02D46}"/>
                  </a:ext>
                </a:extLst>
              </p:cNvPr>
              <p:cNvSpPr txBox="1"/>
              <p:nvPr/>
            </p:nvSpPr>
            <p:spPr>
              <a:xfrm>
                <a:off x="1406276" y="5519213"/>
                <a:ext cx="3478837" cy="646331"/>
              </a:xfrm>
              <a:prstGeom prst="rect">
                <a:avLst/>
              </a:prstGeom>
              <a:noFill/>
            </p:spPr>
            <p:txBody>
              <a:bodyPr wrap="none" rtlCol="0">
                <a:spAutoFit/>
              </a:bodyPr>
              <a:lstStyle/>
              <a:p>
                <a:r>
                  <a:rPr lang="fr-FR" dirty="0"/>
                  <a:t>Base de données de tous les</a:t>
                </a:r>
                <a:br>
                  <a:rPr lang="fr-FR" dirty="0"/>
                </a:br>
                <a:r>
                  <a:rPr lang="fr-FR" dirty="0">
                    <a:solidFill>
                      <a:srgbClr val="C00000"/>
                    </a:solidFill>
                  </a:rPr>
                  <a:t>dossiers médicaux </a:t>
                </a:r>
                <a:r>
                  <a:rPr lang="fr-FR" dirty="0"/>
                  <a:t>de la population</a:t>
                </a:r>
              </a:p>
            </p:txBody>
          </p:sp>
          <p:sp>
            <p:nvSpPr>
              <p:cNvPr id="49" name="Flèche : droite 48">
                <a:extLst>
                  <a:ext uri="{FF2B5EF4-FFF2-40B4-BE49-F238E27FC236}">
                    <a16:creationId xmlns:a16="http://schemas.microsoft.com/office/drawing/2014/main" id="{F3DFA3A1-5D90-86E7-CD9E-FE9266CB33F1}"/>
                  </a:ext>
                </a:extLst>
              </p:cNvPr>
              <p:cNvSpPr/>
              <p:nvPr/>
            </p:nvSpPr>
            <p:spPr>
              <a:xfrm>
                <a:off x="7398237" y="4820314"/>
                <a:ext cx="486296"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lèche : droite 49">
                <a:extLst>
                  <a:ext uri="{FF2B5EF4-FFF2-40B4-BE49-F238E27FC236}">
                    <a16:creationId xmlns:a16="http://schemas.microsoft.com/office/drawing/2014/main" id="{2E19183B-2117-F960-8489-61EE0075B285}"/>
                  </a:ext>
                </a:extLst>
              </p:cNvPr>
              <p:cNvSpPr/>
              <p:nvPr/>
            </p:nvSpPr>
            <p:spPr>
              <a:xfrm>
                <a:off x="4233348" y="4859089"/>
                <a:ext cx="742913"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 droite 51">
                <a:extLst>
                  <a:ext uri="{FF2B5EF4-FFF2-40B4-BE49-F238E27FC236}">
                    <a16:creationId xmlns:a16="http://schemas.microsoft.com/office/drawing/2014/main" id="{4B44C65E-5446-9EE3-6534-8C702A2A5E84}"/>
                  </a:ext>
                </a:extLst>
              </p:cNvPr>
              <p:cNvSpPr/>
              <p:nvPr/>
            </p:nvSpPr>
            <p:spPr>
              <a:xfrm rot="19900729">
                <a:off x="4241523" y="5420747"/>
                <a:ext cx="815634"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 droite 53">
                <a:extLst>
                  <a:ext uri="{FF2B5EF4-FFF2-40B4-BE49-F238E27FC236}">
                    <a16:creationId xmlns:a16="http://schemas.microsoft.com/office/drawing/2014/main" id="{C85DF0DB-FF9F-487F-5406-5BB83E371630}"/>
                  </a:ext>
                </a:extLst>
              </p:cNvPr>
              <p:cNvSpPr/>
              <p:nvPr/>
            </p:nvSpPr>
            <p:spPr>
              <a:xfrm rot="1493569">
                <a:off x="4142706" y="4223881"/>
                <a:ext cx="815634" cy="269508"/>
              </a:xfrm>
              <a:prstGeom prst="rightArrow">
                <a:avLst/>
              </a:prstGeom>
              <a:solidFill>
                <a:schemeClr val="bg1">
                  <a:lumMod val="6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15058153-FF12-FCF3-E061-A63A2BB81501}"/>
                  </a:ext>
                </a:extLst>
              </p:cNvPr>
              <p:cNvSpPr txBox="1"/>
              <p:nvPr/>
            </p:nvSpPr>
            <p:spPr>
              <a:xfrm>
                <a:off x="7934748" y="4693411"/>
                <a:ext cx="1699696" cy="461665"/>
              </a:xfrm>
              <a:prstGeom prst="rect">
                <a:avLst/>
              </a:prstGeom>
              <a:noFill/>
            </p:spPr>
            <p:txBody>
              <a:bodyPr wrap="none" rtlCol="0">
                <a:spAutoFit/>
              </a:bodyPr>
              <a:lstStyle/>
              <a:p>
                <a:r>
                  <a:rPr lang="fr-FR" b="1" dirty="0">
                    <a:solidFill>
                      <a:srgbClr val="C00000"/>
                    </a:solidFill>
                  </a:rPr>
                  <a:t>Diagnostic </a:t>
                </a:r>
                <a:r>
                  <a:rPr lang="fr-FR" sz="2400" b="1" dirty="0">
                    <a:solidFill>
                      <a:srgbClr val="C00000"/>
                    </a:solidFill>
                  </a:rPr>
                  <a:t>+++</a:t>
                </a:r>
              </a:p>
            </p:txBody>
          </p:sp>
        </p:grpSp>
        <p:sp>
          <p:nvSpPr>
            <p:cNvPr id="61" name="ZoneTexte 60">
              <a:extLst>
                <a:ext uri="{FF2B5EF4-FFF2-40B4-BE49-F238E27FC236}">
                  <a16:creationId xmlns:a16="http://schemas.microsoft.com/office/drawing/2014/main" id="{1B0DF0C6-2646-6860-B5F8-6635192F67B4}"/>
                </a:ext>
              </a:extLst>
            </p:cNvPr>
            <p:cNvSpPr txBox="1"/>
            <p:nvPr/>
          </p:nvSpPr>
          <p:spPr>
            <a:xfrm rot="16200000">
              <a:off x="-384474" y="4703900"/>
              <a:ext cx="2907014" cy="369332"/>
            </a:xfrm>
            <a:prstGeom prst="rect">
              <a:avLst/>
            </a:prstGeom>
            <a:noFill/>
          </p:spPr>
          <p:txBody>
            <a:bodyPr wrap="none" rtlCol="0">
              <a:spAutoFit/>
            </a:bodyPr>
            <a:lstStyle/>
            <a:p>
              <a:r>
                <a:rPr lang="fr-FR" b="1" dirty="0">
                  <a:solidFill>
                    <a:srgbClr val="C00000"/>
                  </a:solidFill>
                </a:rPr>
                <a:t>Base de connaissance de l’IA</a:t>
              </a:r>
            </a:p>
          </p:txBody>
        </p:sp>
      </p:grpSp>
    </p:spTree>
    <p:extLst>
      <p:ext uri="{BB962C8B-B14F-4D97-AF65-F5344CB8AC3E}">
        <p14:creationId xmlns:p14="http://schemas.microsoft.com/office/powerpoint/2010/main" val="34067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p:cTn id="14" dur="1000" fill="hold"/>
                                        <p:tgtEl>
                                          <p:spTgt spid="63"/>
                                        </p:tgtEl>
                                        <p:attrNameLst>
                                          <p:attrName>ppt_w</p:attrName>
                                        </p:attrNameLst>
                                      </p:cBhvr>
                                      <p:tavLst>
                                        <p:tav tm="0">
                                          <p:val>
                                            <p:fltVal val="0"/>
                                          </p:val>
                                        </p:tav>
                                        <p:tav tm="100000">
                                          <p:val>
                                            <p:strVal val="#ppt_w"/>
                                          </p:val>
                                        </p:tav>
                                      </p:tavLst>
                                    </p:anim>
                                    <p:anim calcmode="lin" valueType="num">
                                      <p:cBhvr>
                                        <p:cTn id="15" dur="1000" fill="hold"/>
                                        <p:tgtEl>
                                          <p:spTgt spid="63"/>
                                        </p:tgtEl>
                                        <p:attrNameLst>
                                          <p:attrName>ppt_h</p:attrName>
                                        </p:attrNameLst>
                                      </p:cBhvr>
                                      <p:tavLst>
                                        <p:tav tm="0">
                                          <p:val>
                                            <p:fltVal val="0"/>
                                          </p:val>
                                        </p:tav>
                                        <p:tav tm="100000">
                                          <p:val>
                                            <p:strVal val="#ppt_h"/>
                                          </p:val>
                                        </p:tav>
                                      </p:tavLst>
                                    </p:anim>
                                    <p:animEffect transition="in" filter="fade">
                                      <p:cBhvr>
                                        <p:cTn id="1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7</a:t>
            </a:fld>
            <a:endParaRPr lang="fr-FR"/>
          </a:p>
        </p:txBody>
      </p:sp>
      <p:sp>
        <p:nvSpPr>
          <p:cNvPr id="5" name="ZoneTexte 4">
            <a:extLst>
              <a:ext uri="{FF2B5EF4-FFF2-40B4-BE49-F238E27FC236}">
                <a16:creationId xmlns:a16="http://schemas.microsoft.com/office/drawing/2014/main" id="{EFC4E2BC-5C00-1F44-242F-4845EF2698F7}"/>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Ce que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peut faire dans le </a:t>
            </a:r>
            <a:r>
              <a:rPr lang="fr-FR" sz="2800" dirty="0">
                <a:solidFill>
                  <a:srgbClr val="C00000"/>
                </a:solidFill>
                <a:effectLst>
                  <a:outerShdw blurRad="38100" dist="38100" dir="2700000" algn="tl">
                    <a:srgbClr val="000000">
                      <a:alpha val="43137"/>
                    </a:srgbClr>
                  </a:outerShdw>
                </a:effectLst>
              </a:rPr>
              <a:t>domaine de l’ingénierie</a:t>
            </a:r>
          </a:p>
        </p:txBody>
      </p:sp>
      <p:grpSp>
        <p:nvGrpSpPr>
          <p:cNvPr id="10" name="Groupe 9">
            <a:extLst>
              <a:ext uri="{FF2B5EF4-FFF2-40B4-BE49-F238E27FC236}">
                <a16:creationId xmlns:a16="http://schemas.microsoft.com/office/drawing/2014/main" id="{1415BA97-D4F4-D6B4-B82D-9E319063DCC8}"/>
              </a:ext>
            </a:extLst>
          </p:cNvPr>
          <p:cNvGrpSpPr/>
          <p:nvPr/>
        </p:nvGrpSpPr>
        <p:grpSpPr>
          <a:xfrm>
            <a:off x="5987873" y="1962149"/>
            <a:ext cx="4435830" cy="4191026"/>
            <a:chOff x="5987873" y="1962149"/>
            <a:chExt cx="4435830" cy="4191026"/>
          </a:xfrm>
          <a:effectLst>
            <a:outerShdw blurRad="50800" dist="38100" dir="2700000" algn="tl" rotWithShape="0">
              <a:prstClr val="black">
                <a:alpha val="40000"/>
              </a:prstClr>
            </a:outerShdw>
          </a:effectLst>
        </p:grpSpPr>
        <p:pic>
          <p:nvPicPr>
            <p:cNvPr id="1026" name="Picture 2" descr="Peugeot_Virtools_Octarina">
              <a:extLst>
                <a:ext uri="{FF2B5EF4-FFF2-40B4-BE49-F238E27FC236}">
                  <a16:creationId xmlns:a16="http://schemas.microsoft.com/office/drawing/2014/main" id="{B3FAD6E2-9635-E49F-7943-6C23F31A05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7" t="10000" r="14000"/>
            <a:stretch/>
          </p:blipFill>
          <p:spPr bwMode="auto">
            <a:xfrm>
              <a:off x="6096000" y="1962149"/>
              <a:ext cx="4219576" cy="38576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F1338D8-889A-316D-70D6-7C8E4D8DE599}"/>
                </a:ext>
              </a:extLst>
            </p:cNvPr>
            <p:cNvSpPr txBox="1"/>
            <p:nvPr/>
          </p:nvSpPr>
          <p:spPr>
            <a:xfrm>
              <a:off x="5987873" y="5845398"/>
              <a:ext cx="4435830" cy="307777"/>
            </a:xfrm>
            <a:prstGeom prst="rect">
              <a:avLst/>
            </a:prstGeom>
            <a:noFill/>
          </p:spPr>
          <p:txBody>
            <a:bodyPr wrap="none" rtlCol="0">
              <a:spAutoFit/>
            </a:bodyPr>
            <a:lstStyle/>
            <a:p>
              <a:r>
                <a:rPr lang="fr-FR" sz="1400" b="0" i="1" dirty="0">
                  <a:latin typeface="Varela Round" panose="00000500000000000000" pitchFamily="2" charset="-79"/>
                  <a:cs typeface="Varela Round" panose="00000500000000000000" pitchFamily="2" charset="-79"/>
                </a:rPr>
                <a:t>Salle virtuelle PSA équipée avec le logiciel </a:t>
              </a:r>
              <a:r>
                <a:rPr lang="fr-FR" sz="1400" b="0" i="1" dirty="0" err="1">
                  <a:latin typeface="Varela Round" panose="00000500000000000000" pitchFamily="2" charset="-79"/>
                  <a:cs typeface="Varela Round" panose="00000500000000000000" pitchFamily="2" charset="-79"/>
                </a:rPr>
                <a:t>Virtools</a:t>
              </a:r>
              <a:endParaRPr lang="fr-FR" sz="1400" dirty="0"/>
            </a:p>
          </p:txBody>
        </p:sp>
      </p:grpSp>
      <p:sp>
        <p:nvSpPr>
          <p:cNvPr id="9" name="ZoneTexte 8">
            <a:extLst>
              <a:ext uri="{FF2B5EF4-FFF2-40B4-BE49-F238E27FC236}">
                <a16:creationId xmlns:a16="http://schemas.microsoft.com/office/drawing/2014/main" id="{AFCB750E-BF55-CCFF-9917-18156E4FE20F}"/>
              </a:ext>
            </a:extLst>
          </p:cNvPr>
          <p:cNvSpPr txBox="1"/>
          <p:nvPr/>
        </p:nvSpPr>
        <p:spPr>
          <a:xfrm>
            <a:off x="1374385" y="2699943"/>
            <a:ext cx="4414029" cy="2369880"/>
          </a:xfrm>
          <a:prstGeom prst="rect">
            <a:avLst/>
          </a:prstGeom>
          <a:noFill/>
        </p:spPr>
        <p:txBody>
          <a:bodyPr wrap="none" rtlCol="0">
            <a:spAutoFit/>
          </a:bodyPr>
          <a:lstStyle/>
          <a:p>
            <a:pPr algn="just"/>
            <a:r>
              <a:rPr lang="fr-FR" sz="2000" b="1" dirty="0">
                <a:solidFill>
                  <a:srgbClr val="C00000"/>
                </a:solidFill>
              </a:rPr>
              <a:t>Le logiciel VIRTOOLS de PSA</a:t>
            </a:r>
          </a:p>
          <a:p>
            <a:pPr algn="just"/>
            <a:r>
              <a:rPr lang="fr-FR" b="1" dirty="0">
                <a:solidFill>
                  <a:srgbClr val="C00000"/>
                </a:solidFill>
              </a:rPr>
              <a:t>L’IA est associée à la réalité virtuelle</a:t>
            </a:r>
            <a:br>
              <a:rPr lang="fr-FR" sz="2000" dirty="0"/>
            </a:br>
            <a:r>
              <a:rPr lang="fr-FR" sz="2000" dirty="0"/>
              <a:t>Il permet aux </a:t>
            </a:r>
            <a:r>
              <a:rPr lang="fr-FR" dirty="0"/>
              <a:t>ingénieur de travailler sur </a:t>
            </a:r>
            <a:br>
              <a:rPr lang="fr-FR" dirty="0"/>
            </a:br>
            <a:r>
              <a:rPr lang="fr-FR" dirty="0"/>
              <a:t>l’objet de leur étude avant que ce dernier </a:t>
            </a:r>
            <a:br>
              <a:rPr lang="fr-FR" dirty="0"/>
            </a:br>
            <a:r>
              <a:rPr lang="fr-FR" dirty="0"/>
              <a:t>n’existe. Cela facilite le travail de design </a:t>
            </a:r>
            <a:br>
              <a:rPr lang="fr-FR" dirty="0"/>
            </a:br>
            <a:r>
              <a:rPr lang="fr-FR" dirty="0"/>
              <a:t>notamment dans les espaces exiguës. De </a:t>
            </a:r>
            <a:br>
              <a:rPr lang="fr-FR" dirty="0"/>
            </a:br>
            <a:r>
              <a:rPr lang="fr-FR" dirty="0"/>
              <a:t>plus l’IA apprend tout au long du travail </a:t>
            </a:r>
            <a:br>
              <a:rPr lang="fr-FR" dirty="0"/>
            </a:br>
            <a:r>
              <a:rPr lang="fr-FR" dirty="0"/>
              <a:t>des ingénieurs et peut faire des suggestions.</a:t>
            </a:r>
          </a:p>
        </p:txBody>
      </p:sp>
    </p:spTree>
    <p:extLst>
      <p:ext uri="{BB962C8B-B14F-4D97-AF65-F5344CB8AC3E}">
        <p14:creationId xmlns:p14="http://schemas.microsoft.com/office/powerpoint/2010/main" val="421184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8</a:t>
            </a:fld>
            <a:endParaRPr lang="fr-FR"/>
          </a:p>
        </p:txBody>
      </p:sp>
      <p:pic>
        <p:nvPicPr>
          <p:cNvPr id="2050" name="Picture 2" descr="La reconnaissance faciale angoisse les citoyens chinois selon une étude">
            <a:extLst>
              <a:ext uri="{FF2B5EF4-FFF2-40B4-BE49-F238E27FC236}">
                <a16:creationId xmlns:a16="http://schemas.microsoft.com/office/drawing/2014/main" id="{452E01F0-FCDF-9853-4E47-0A463434CA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25"/>
          <a:stretch/>
        </p:blipFill>
        <p:spPr bwMode="auto">
          <a:xfrm>
            <a:off x="6325071" y="2341812"/>
            <a:ext cx="4387774" cy="33014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8FE7148-797A-C0A1-871B-0156A0B3384C}"/>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chemeClr val="tx1">
                    <a:lumMod val="65000"/>
                    <a:lumOff val="35000"/>
                  </a:schemeClr>
                </a:solidFill>
                <a:effectLst>
                  <a:outerShdw blurRad="38100" dist="38100" dir="2700000" algn="tl">
                    <a:srgbClr val="000000">
                      <a:alpha val="43137"/>
                    </a:srgbClr>
                  </a:outerShdw>
                </a:effectLst>
              </a:rPr>
              <a:t>Le pire que </a:t>
            </a: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puisse faire dans le </a:t>
            </a:r>
            <a:r>
              <a:rPr lang="fr-FR" sz="2800" dirty="0">
                <a:solidFill>
                  <a:srgbClr val="C00000"/>
                </a:solidFill>
                <a:effectLst>
                  <a:outerShdw blurRad="38100" dist="38100" dir="2700000" algn="tl">
                    <a:srgbClr val="000000">
                      <a:alpha val="43137"/>
                    </a:srgbClr>
                  </a:outerShdw>
                </a:effectLst>
              </a:rPr>
              <a:t>domaine du contrôle social</a:t>
            </a:r>
          </a:p>
        </p:txBody>
      </p:sp>
      <p:sp>
        <p:nvSpPr>
          <p:cNvPr id="8" name="ZoneTexte 7">
            <a:extLst>
              <a:ext uri="{FF2B5EF4-FFF2-40B4-BE49-F238E27FC236}">
                <a16:creationId xmlns:a16="http://schemas.microsoft.com/office/drawing/2014/main" id="{3CF11A92-73E6-8B22-E69D-7C2F1BF1DF34}"/>
              </a:ext>
            </a:extLst>
          </p:cNvPr>
          <p:cNvSpPr txBox="1"/>
          <p:nvPr/>
        </p:nvSpPr>
        <p:spPr>
          <a:xfrm>
            <a:off x="1385736" y="2822998"/>
            <a:ext cx="4710264" cy="2339102"/>
          </a:xfrm>
          <a:prstGeom prst="rect">
            <a:avLst/>
          </a:prstGeom>
          <a:noFill/>
        </p:spPr>
        <p:txBody>
          <a:bodyPr wrap="none" rtlCol="0">
            <a:spAutoFit/>
          </a:bodyPr>
          <a:lstStyle/>
          <a:p>
            <a:r>
              <a:rPr lang="fr-FR" sz="2000" b="1" dirty="0">
                <a:solidFill>
                  <a:srgbClr val="C00000"/>
                </a:solidFill>
              </a:rPr>
              <a:t>Le système de contrôle social chinois (SCS)</a:t>
            </a:r>
          </a:p>
          <a:p>
            <a:r>
              <a:rPr lang="fr-FR" dirty="0"/>
              <a:t>L’IA joue un rôle prépondérant dans le puissant</a:t>
            </a:r>
            <a:br>
              <a:rPr lang="fr-FR" dirty="0"/>
            </a:br>
            <a:r>
              <a:rPr lang="fr-FR" dirty="0"/>
              <a:t>système chinois pour contrôler, dresser le com-</a:t>
            </a:r>
          </a:p>
          <a:p>
            <a:r>
              <a:rPr lang="fr-FR" dirty="0"/>
              <a:t>portement et noter les habitants du pays en</a:t>
            </a:r>
            <a:br>
              <a:rPr lang="fr-FR" dirty="0"/>
            </a:br>
            <a:r>
              <a:rPr lang="fr-FR" dirty="0"/>
              <a:t>fonction de leur degré de soumission au régime.</a:t>
            </a:r>
            <a:br>
              <a:rPr lang="fr-FR" dirty="0"/>
            </a:br>
            <a:r>
              <a:rPr lang="fr-FR" dirty="0"/>
              <a:t>Ce système est basé sur l’usage généralisé du </a:t>
            </a:r>
            <a:br>
              <a:rPr lang="fr-FR" dirty="0"/>
            </a:br>
            <a:r>
              <a:rPr lang="fr-FR" dirty="0"/>
              <a:t>numérique, contrôle facial, traçage des </a:t>
            </a:r>
            <a:r>
              <a:rPr lang="fr-FR" dirty="0" err="1"/>
              <a:t>person</a:t>
            </a:r>
            <a:r>
              <a:rPr lang="fr-FR" dirty="0"/>
              <a:t>-</a:t>
            </a:r>
            <a:br>
              <a:rPr lang="fr-FR" dirty="0"/>
            </a:br>
            <a:r>
              <a:rPr lang="fr-FR" dirty="0" err="1"/>
              <a:t>nes</a:t>
            </a:r>
            <a:r>
              <a:rPr lang="fr-FR" dirty="0"/>
              <a:t> et analyse de leur vie privée.</a:t>
            </a:r>
          </a:p>
        </p:txBody>
      </p:sp>
    </p:spTree>
    <p:extLst>
      <p:ext uri="{BB962C8B-B14F-4D97-AF65-F5344CB8AC3E}">
        <p14:creationId xmlns:p14="http://schemas.microsoft.com/office/powerpoint/2010/main" val="29766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F114EA-3086-B1CA-A109-EC67F71AF855}"/>
              </a:ext>
            </a:extLst>
          </p:cNvPr>
          <p:cNvSpPr>
            <a:spLocks noGrp="1"/>
          </p:cNvSpPr>
          <p:nvPr>
            <p:ph type="dt" sz="half" idx="10"/>
          </p:nvPr>
        </p:nvSpPr>
        <p:spPr>
          <a:xfrm>
            <a:off x="838200" y="6356350"/>
            <a:ext cx="2743200" cy="365125"/>
          </a:xfrm>
        </p:spPr>
        <p:txBody>
          <a:bodyPr/>
          <a:lstStyle/>
          <a:p>
            <a:r>
              <a:rPr lang="fr-FR"/>
              <a:t>31/01/2024</a:t>
            </a:r>
            <a:endParaRPr lang="fr-FR" dirty="0"/>
          </a:p>
        </p:txBody>
      </p:sp>
      <p:sp>
        <p:nvSpPr>
          <p:cNvPr id="3" name="Espace réservé du pied de page 2">
            <a:extLst>
              <a:ext uri="{FF2B5EF4-FFF2-40B4-BE49-F238E27FC236}">
                <a16:creationId xmlns:a16="http://schemas.microsoft.com/office/drawing/2014/main" id="{43598036-2FCD-A01B-2B86-DFF92978E3F8}"/>
              </a:ext>
            </a:extLst>
          </p:cNvPr>
          <p:cNvSpPr>
            <a:spLocks noGrp="1"/>
          </p:cNvSpPr>
          <p:nvPr>
            <p:ph type="ftr" sz="quarter" idx="11"/>
          </p:nvPr>
        </p:nvSpPr>
        <p:spPr>
          <a:xfrm>
            <a:off x="4038600" y="6356350"/>
            <a:ext cx="4114800" cy="365125"/>
          </a:xfrm>
        </p:spPr>
        <p:txBody>
          <a:bodyPr/>
          <a:lstStyle/>
          <a:p>
            <a:r>
              <a:rPr lang="fr-FR"/>
              <a:t>Copyright © Jean Gayral 2024</a:t>
            </a:r>
            <a:endParaRPr lang="fr-FR" dirty="0"/>
          </a:p>
        </p:txBody>
      </p:sp>
      <p:sp>
        <p:nvSpPr>
          <p:cNvPr id="4" name="Espace réservé du numéro de diapositive 3">
            <a:extLst>
              <a:ext uri="{FF2B5EF4-FFF2-40B4-BE49-F238E27FC236}">
                <a16:creationId xmlns:a16="http://schemas.microsoft.com/office/drawing/2014/main" id="{13DC44C8-9185-8D5D-9B31-4FC2890487BE}"/>
              </a:ext>
            </a:extLst>
          </p:cNvPr>
          <p:cNvSpPr>
            <a:spLocks noGrp="1"/>
          </p:cNvSpPr>
          <p:nvPr>
            <p:ph type="sldNum" sz="quarter" idx="12"/>
          </p:nvPr>
        </p:nvSpPr>
        <p:spPr>
          <a:xfrm>
            <a:off x="8610600" y="6356350"/>
            <a:ext cx="2743200" cy="365125"/>
          </a:xfrm>
        </p:spPr>
        <p:txBody>
          <a:bodyPr/>
          <a:lstStyle/>
          <a:p>
            <a:fld id="{A6D8CDFA-B049-40C0-9CCE-63256509276F}" type="slidenum">
              <a:rPr lang="fr-FR" smtClean="0"/>
              <a:pPr/>
              <a:t>9</a:t>
            </a:fld>
            <a:endParaRPr lang="fr-FR"/>
          </a:p>
        </p:txBody>
      </p:sp>
      <p:sp>
        <p:nvSpPr>
          <p:cNvPr id="5" name="ZoneTexte 4">
            <a:extLst>
              <a:ext uri="{FF2B5EF4-FFF2-40B4-BE49-F238E27FC236}">
                <a16:creationId xmlns:a16="http://schemas.microsoft.com/office/drawing/2014/main" id="{E4AE1978-556A-6863-0996-2438F529F2B3}"/>
              </a:ext>
            </a:extLst>
          </p:cNvPr>
          <p:cNvSpPr txBox="1"/>
          <p:nvPr/>
        </p:nvSpPr>
        <p:spPr>
          <a:xfrm>
            <a:off x="1198386" y="1105528"/>
            <a:ext cx="9514459" cy="523220"/>
          </a:xfrm>
          <a:prstGeom prst="rect">
            <a:avLst/>
          </a:prstGeom>
          <a:noFill/>
        </p:spPr>
        <p:txBody>
          <a:bodyPr wrap="square" rtlCol="0">
            <a:spAutoFit/>
          </a:bodyPr>
          <a:lstStyle/>
          <a:p>
            <a:pPr algn="ctr"/>
            <a:r>
              <a:rPr lang="fr-FR" sz="2800" dirty="0">
                <a:solidFill>
                  <a:srgbClr val="C00000"/>
                </a:solidFill>
                <a:effectLst>
                  <a:outerShdw blurRad="38100" dist="38100" dir="2700000" algn="tl">
                    <a:srgbClr val="000000">
                      <a:alpha val="43137"/>
                    </a:srgbClr>
                  </a:outerShdw>
                </a:effectLst>
              </a:rPr>
              <a:t>L’IA </a:t>
            </a:r>
            <a:r>
              <a:rPr lang="fr-FR" sz="2800" dirty="0">
                <a:solidFill>
                  <a:schemeClr val="tx1">
                    <a:lumMod val="65000"/>
                    <a:lumOff val="35000"/>
                  </a:schemeClr>
                </a:solidFill>
                <a:effectLst>
                  <a:outerShdw blurRad="38100" dist="38100" dir="2700000" algn="tl">
                    <a:srgbClr val="000000">
                      <a:alpha val="43137"/>
                    </a:srgbClr>
                  </a:outerShdw>
                </a:effectLst>
              </a:rPr>
              <a:t>soulève de profondes </a:t>
            </a:r>
            <a:r>
              <a:rPr lang="fr-FR" sz="2800" dirty="0">
                <a:solidFill>
                  <a:srgbClr val="C00000"/>
                </a:solidFill>
                <a:effectLst>
                  <a:outerShdw blurRad="38100" dist="38100" dir="2700000" algn="tl">
                    <a:srgbClr val="000000">
                      <a:alpha val="43137"/>
                    </a:srgbClr>
                  </a:outerShdw>
                </a:effectLst>
              </a:rPr>
              <a:t>préoccupations éthiques  </a:t>
            </a:r>
          </a:p>
        </p:txBody>
      </p:sp>
      <p:sp>
        <p:nvSpPr>
          <p:cNvPr id="8" name="ZoneTexte 7">
            <a:extLst>
              <a:ext uri="{FF2B5EF4-FFF2-40B4-BE49-F238E27FC236}">
                <a16:creationId xmlns:a16="http://schemas.microsoft.com/office/drawing/2014/main" id="{848AA014-19AE-187A-2CBD-6BD6F4F495F4}"/>
              </a:ext>
            </a:extLst>
          </p:cNvPr>
          <p:cNvSpPr txBox="1"/>
          <p:nvPr/>
        </p:nvSpPr>
        <p:spPr>
          <a:xfrm>
            <a:off x="1623910" y="1961825"/>
            <a:ext cx="8944180" cy="707886"/>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Peut-on laisser une IA prendre une décision automatisée </a:t>
            </a:r>
            <a:r>
              <a:rPr lang="fr-FR" sz="2000" dirty="0"/>
              <a:t>dans des domaines tels</a:t>
            </a:r>
            <a:br>
              <a:rPr lang="fr-FR" sz="2000" dirty="0"/>
            </a:br>
            <a:r>
              <a:rPr lang="fr-FR" sz="2000" dirty="0"/>
              <a:t>que la justice, les soins de santé, les voitures autonomes, ou pire l’armée ?</a:t>
            </a:r>
          </a:p>
        </p:txBody>
      </p:sp>
      <p:sp>
        <p:nvSpPr>
          <p:cNvPr id="9" name="ZoneTexte 8">
            <a:extLst>
              <a:ext uri="{FF2B5EF4-FFF2-40B4-BE49-F238E27FC236}">
                <a16:creationId xmlns:a16="http://schemas.microsoft.com/office/drawing/2014/main" id="{EB1BACC4-2310-AD46-2433-0926AD84623D}"/>
              </a:ext>
            </a:extLst>
          </p:cNvPr>
          <p:cNvSpPr txBox="1"/>
          <p:nvPr/>
        </p:nvSpPr>
        <p:spPr>
          <a:xfrm>
            <a:off x="1623910" y="2810307"/>
            <a:ext cx="8536824" cy="707886"/>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Comment traiter le problème de la responsabilité </a:t>
            </a:r>
            <a:r>
              <a:rPr lang="fr-FR" sz="2000" dirty="0"/>
              <a:t>lorsqu’une IA provoque un</a:t>
            </a:r>
            <a:br>
              <a:rPr lang="fr-FR" sz="2000" dirty="0"/>
            </a:br>
            <a:r>
              <a:rPr lang="fr-FR" sz="2000" dirty="0"/>
              <a:t>préjudice, un accident, ou pire la mort de quelqu’un ? </a:t>
            </a:r>
          </a:p>
        </p:txBody>
      </p:sp>
      <p:sp>
        <p:nvSpPr>
          <p:cNvPr id="10" name="ZoneTexte 9">
            <a:extLst>
              <a:ext uri="{FF2B5EF4-FFF2-40B4-BE49-F238E27FC236}">
                <a16:creationId xmlns:a16="http://schemas.microsoft.com/office/drawing/2014/main" id="{EFB4CF70-6180-0408-48B7-E240CDB13F3B}"/>
              </a:ext>
            </a:extLst>
          </p:cNvPr>
          <p:cNvSpPr txBox="1"/>
          <p:nvPr/>
        </p:nvSpPr>
        <p:spPr>
          <a:xfrm>
            <a:off x="1623910" y="3658789"/>
            <a:ext cx="9049850" cy="707886"/>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Comment fixer la limite </a:t>
            </a:r>
            <a:r>
              <a:rPr lang="fr-FR" sz="2000" dirty="0"/>
              <a:t>entre ce que l’on accepte que l’IA fasse et ses applications </a:t>
            </a:r>
            <a:br>
              <a:rPr lang="fr-FR" sz="2000" dirty="0"/>
            </a:br>
            <a:r>
              <a:rPr lang="fr-FR" sz="2000" dirty="0"/>
              <a:t>mettant en péril la protection de la vie privée ?</a:t>
            </a:r>
          </a:p>
        </p:txBody>
      </p:sp>
      <p:sp>
        <p:nvSpPr>
          <p:cNvPr id="12" name="ZoneTexte 11">
            <a:extLst>
              <a:ext uri="{FF2B5EF4-FFF2-40B4-BE49-F238E27FC236}">
                <a16:creationId xmlns:a16="http://schemas.microsoft.com/office/drawing/2014/main" id="{653C63B7-5C82-3F46-9BA5-F9F04F87337D}"/>
              </a:ext>
            </a:extLst>
          </p:cNvPr>
          <p:cNvSpPr txBox="1"/>
          <p:nvPr/>
        </p:nvSpPr>
        <p:spPr>
          <a:xfrm>
            <a:off x="10714586" y="5911148"/>
            <a:ext cx="639214" cy="369332"/>
          </a:xfrm>
          <a:prstGeom prst="rect">
            <a:avLst/>
          </a:prstGeom>
          <a:noFill/>
        </p:spPr>
        <p:txBody>
          <a:bodyPr wrap="none" rtlCol="0">
            <a:spAutoFit/>
          </a:bodyPr>
          <a:lstStyle/>
          <a:p>
            <a:r>
              <a:rPr lang="fr-FR" dirty="0"/>
              <a:t>etc…</a:t>
            </a:r>
          </a:p>
        </p:txBody>
      </p:sp>
      <p:sp>
        <p:nvSpPr>
          <p:cNvPr id="6" name="ZoneTexte 5">
            <a:extLst>
              <a:ext uri="{FF2B5EF4-FFF2-40B4-BE49-F238E27FC236}">
                <a16:creationId xmlns:a16="http://schemas.microsoft.com/office/drawing/2014/main" id="{E4D1B0D3-649E-35F4-50C2-90CD5F847AC7}"/>
              </a:ext>
            </a:extLst>
          </p:cNvPr>
          <p:cNvSpPr txBox="1"/>
          <p:nvPr/>
        </p:nvSpPr>
        <p:spPr>
          <a:xfrm>
            <a:off x="1623910" y="4514970"/>
            <a:ext cx="8854155" cy="707886"/>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Comment éviter que l’IA ne soit utilisée pour manipuler </a:t>
            </a:r>
            <a:r>
              <a:rPr lang="fr-FR" sz="2000" dirty="0"/>
              <a:t>des populations ou des </a:t>
            </a:r>
            <a:br>
              <a:rPr lang="fr-FR" sz="2000" dirty="0"/>
            </a:br>
            <a:r>
              <a:rPr lang="fr-FR" sz="2000" dirty="0"/>
              <a:t>consommateurs et qu’elle ne devienne un instrument de domination ?</a:t>
            </a:r>
          </a:p>
        </p:txBody>
      </p:sp>
      <p:sp>
        <p:nvSpPr>
          <p:cNvPr id="7" name="ZoneTexte 6">
            <a:extLst>
              <a:ext uri="{FF2B5EF4-FFF2-40B4-BE49-F238E27FC236}">
                <a16:creationId xmlns:a16="http://schemas.microsoft.com/office/drawing/2014/main" id="{AF8EEB9A-B6DA-57C6-8518-404ED0118FAE}"/>
              </a:ext>
            </a:extLst>
          </p:cNvPr>
          <p:cNvSpPr txBox="1"/>
          <p:nvPr/>
        </p:nvSpPr>
        <p:spPr>
          <a:xfrm>
            <a:off x="1623910" y="5366556"/>
            <a:ext cx="8732327" cy="707886"/>
          </a:xfrm>
          <a:prstGeom prst="rect">
            <a:avLst/>
          </a:prstGeom>
          <a:noFill/>
        </p:spPr>
        <p:txBody>
          <a:bodyPr wrap="none" rtlCol="0">
            <a:spAutoFit/>
          </a:bodyPr>
          <a:lstStyle/>
          <a:p>
            <a:pPr marL="285750" indent="-285750">
              <a:buFont typeface="Wingdings" panose="05000000000000000000" pitchFamily="2" charset="2"/>
              <a:buChar char="§"/>
            </a:pPr>
            <a:r>
              <a:rPr lang="fr-FR" sz="2000" b="1" dirty="0">
                <a:solidFill>
                  <a:srgbClr val="C00000"/>
                </a:solidFill>
              </a:rPr>
              <a:t>L’utilisation des robots pose un problème fiscal : </a:t>
            </a:r>
            <a:r>
              <a:rPr lang="fr-FR" sz="2000" dirty="0"/>
              <a:t>Ne faudrait-il pas les faires </a:t>
            </a:r>
            <a:br>
              <a:rPr lang="fr-FR" sz="2000" dirty="0"/>
            </a:br>
            <a:r>
              <a:rPr lang="fr-FR" sz="2000" dirty="0"/>
              <a:t>contribuer aux charges sociales, au même titre que les ouvriers et techniciens ?</a:t>
            </a:r>
          </a:p>
        </p:txBody>
      </p:sp>
    </p:spTree>
    <p:extLst>
      <p:ext uri="{BB962C8B-B14F-4D97-AF65-F5344CB8AC3E}">
        <p14:creationId xmlns:p14="http://schemas.microsoft.com/office/powerpoint/2010/main" val="40861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6"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Grand écran</PresentationFormat>
  <Paragraphs>227</Paragraphs>
  <Slides>22</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Roboto</vt:lpstr>
      <vt:lpstr>Times New Roman</vt:lpstr>
      <vt:lpstr>Varela Round</vt:lpstr>
      <vt:lpstr>Wingdings</vt:lpstr>
      <vt:lpstr>ヒラギノ角ゴ Pro W3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Gayral</dc:creator>
  <cp:lastModifiedBy>Jean Gayral</cp:lastModifiedBy>
  <cp:revision>385</cp:revision>
  <dcterms:created xsi:type="dcterms:W3CDTF">2023-05-09T13:11:38Z</dcterms:created>
  <dcterms:modified xsi:type="dcterms:W3CDTF">2024-02-01T16:38:27Z</dcterms:modified>
</cp:coreProperties>
</file>