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7" r:id="rId4"/>
    <p:sldId id="427" r:id="rId5"/>
    <p:sldId id="598" r:id="rId6"/>
    <p:sldId id="426" r:id="rId7"/>
    <p:sldId id="431" r:id="rId8"/>
    <p:sldId id="430" r:id="rId9"/>
    <p:sldId id="428" r:id="rId10"/>
    <p:sldId id="429" r:id="rId11"/>
    <p:sldId id="600" r:id="rId12"/>
    <p:sldId id="424" r:id="rId13"/>
    <p:sldId id="536" r:id="rId14"/>
    <p:sldId id="606" r:id="rId15"/>
    <p:sldId id="425" r:id="rId16"/>
    <p:sldId id="436" r:id="rId17"/>
    <p:sldId id="433" r:id="rId18"/>
    <p:sldId id="259" r:id="rId19"/>
    <p:sldId id="543" r:id="rId20"/>
    <p:sldId id="533" r:id="rId21"/>
    <p:sldId id="260" r:id="rId22"/>
    <p:sldId id="534" r:id="rId23"/>
    <p:sldId id="527" r:id="rId24"/>
    <p:sldId id="437" r:id="rId25"/>
    <p:sldId id="530" r:id="rId26"/>
    <p:sldId id="537" r:id="rId27"/>
    <p:sldId id="605" r:id="rId28"/>
    <p:sldId id="434" r:id="rId29"/>
    <p:sldId id="579" r:id="rId30"/>
    <p:sldId id="532" r:id="rId31"/>
    <p:sldId id="529" r:id="rId32"/>
    <p:sldId id="525" r:id="rId33"/>
    <p:sldId id="52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66FF"/>
    <a:srgbClr val="3366FF"/>
    <a:srgbClr val="333399"/>
    <a:srgbClr val="C00000"/>
    <a:srgbClr val="808080"/>
    <a:srgbClr val="500000"/>
    <a:srgbClr val="800000"/>
    <a:srgbClr val="E8E8E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6076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outlineViewPr>
    <p:cViewPr>
      <p:scale>
        <a:sx n="33" d="100"/>
        <a:sy n="33" d="100"/>
      </p:scale>
      <p:origin x="0" y="-84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F8FA0-578B-438F-ABA4-2B3673F377B7}" type="datetimeFigureOut">
              <a:rPr lang="fr-FR" smtClean="0"/>
              <a:t>01/02/2024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3FB0-DBAF-46CD-BED8-B09AA44D5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76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80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1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396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5E722-286D-4268-9445-2E9202824F9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974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5E722-286D-4268-9445-2E9202824F9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96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5E722-286D-4268-9445-2E9202824F9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57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0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25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03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4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81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67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18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7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13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4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3FB0-DBAF-46CD-BED8-B09AA44D575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32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545AD0A-037F-83F1-8724-AD154AF7C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69" y="163927"/>
            <a:ext cx="1502876" cy="555004"/>
          </a:xfrm>
          <a:prstGeom prst="rect">
            <a:avLst/>
          </a:prstGeom>
        </p:spPr>
      </p:pic>
      <p:sp>
        <p:nvSpPr>
          <p:cNvPr id="8" name="Rectangle à coins arrondis 8">
            <a:extLst>
              <a:ext uri="{FF2B5EF4-FFF2-40B4-BE49-F238E27FC236}">
                <a16:creationId xmlns:a16="http://schemas.microsoft.com/office/drawing/2014/main" id="{72EE5837-645B-78E9-3F3D-DA3BC6F9CE4D}"/>
              </a:ext>
            </a:extLst>
          </p:cNvPr>
          <p:cNvSpPr/>
          <p:nvPr userDrawn="1"/>
        </p:nvSpPr>
        <p:spPr>
          <a:xfrm>
            <a:off x="637592" y="861213"/>
            <a:ext cx="10916816" cy="5495137"/>
          </a:xfrm>
          <a:prstGeom prst="roundRect">
            <a:avLst>
              <a:gd name="adj" fmla="val 2127"/>
            </a:avLst>
          </a:prstGeom>
          <a:solidFill>
            <a:srgbClr val="EAEAEA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02C14C-F1A6-A189-3973-573A513E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AD736-32C3-F464-F997-9D2B341A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F6CB8-D1A4-0643-004C-58500E6F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42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0B8CE-AFB7-A235-DEDF-D9F50A53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84F754-C263-F917-043B-F371B32DE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CE7EB-4016-EC2F-963C-65F597C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7617F-52BF-F99F-CDE5-94CAD0DC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B12CB-F680-2635-E524-EEE65649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80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AC782D-AD27-9A63-718B-59771F4AB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0B41DF-760D-C8C7-AA44-CCDD38A4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7B6860-5C9D-4677-8D68-526C8A04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FD2B5-A7CD-A9A4-F676-1C28580A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F48B2C-87CC-1F2C-5977-7029A176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56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2C6829-BC4B-8CCD-DD07-21743A919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10" t="8073" r="66009" b="81285"/>
          <a:stretch/>
        </p:blipFill>
        <p:spPr>
          <a:xfrm>
            <a:off x="5299964" y="101677"/>
            <a:ext cx="1592072" cy="662730"/>
          </a:xfrm>
          <a:prstGeom prst="rect">
            <a:avLst/>
          </a:prstGeom>
        </p:spPr>
      </p:pic>
      <p:sp>
        <p:nvSpPr>
          <p:cNvPr id="6" name="Rectangle à coins arrondis 8">
            <a:extLst>
              <a:ext uri="{FF2B5EF4-FFF2-40B4-BE49-F238E27FC236}">
                <a16:creationId xmlns:a16="http://schemas.microsoft.com/office/drawing/2014/main" id="{AB5EB3EC-24A5-1804-B6BB-E0D59BE5770B}"/>
              </a:ext>
            </a:extLst>
          </p:cNvPr>
          <p:cNvSpPr/>
          <p:nvPr userDrawn="1"/>
        </p:nvSpPr>
        <p:spPr>
          <a:xfrm>
            <a:off x="637592" y="861213"/>
            <a:ext cx="10916816" cy="5495137"/>
          </a:xfrm>
          <a:prstGeom prst="roundRect">
            <a:avLst>
              <a:gd name="adj" fmla="val 2127"/>
            </a:avLst>
          </a:prstGeom>
          <a:solidFill>
            <a:srgbClr val="EAEAEA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4F0DDC-8296-C60F-8D11-D9AEAE0E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F96E75-B294-B095-1C37-09E583DA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BB11AF-A9B7-03B2-EB67-9B336DE2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49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5AEC4-48F6-BC7B-9686-FDFD03E2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14DA12-779D-84CC-BE89-45A6C045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4B19E-56DB-E4F8-4CE8-EF2B910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8514B-7012-E31A-BA69-B00F1852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CE3251-186E-1F17-8193-A54C0F53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31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78FBA-8905-FBFA-B20D-1F9D3D93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448731-852E-44C6-2944-AFE1DEAA0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D53613-D464-B39D-F77B-39A77A00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EEF73-9299-E10F-FF4A-0A33B34C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551E5E-D783-F1AE-F27F-2707FAD8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7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CA183-A5E5-EB1C-56A3-A2BFDB95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55D31B-E843-8211-6A66-15A0EA5C6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FBE49B-0CE4-0D99-7FAE-67AEE568F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45882-9942-41C1-7496-5D43ED93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4AD11-BC65-D9D1-B03D-62935DE5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326246-B6DE-A9D9-9420-2998FD0A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7768E-C25F-2BC4-AF5C-DA773389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7D0BD4-CE91-43F5-2FFB-DE7D0A81A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D15E6F-5935-8885-7D39-9E31A3984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610559-8B48-0376-959B-4CE488ADF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5019FD-241C-1A2F-0C20-E8F892087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77FBA6-0CEA-2A8C-3BE0-402C3669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30DB0A-FF4A-AB88-C531-C7980E07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1381D2-DDC1-70CB-396D-6691099A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18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6D7F7-6265-D3D8-C96A-0F2B1F6B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ED94C9-50F5-7E02-A82D-29A08D7A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9CF88C-06C6-011B-80A0-8C804E89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FF6AB-B022-6AF9-BE02-52200C99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F6B07D-B30F-C7BF-1186-0436799D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E85DDD-F911-2237-0C8A-1DF6C196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8A54F7-E778-7F0D-3476-B1676DBE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5BCEB34-6232-AB66-D160-B0283A8D4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69" y="163927"/>
            <a:ext cx="1502876" cy="555004"/>
          </a:xfrm>
          <a:prstGeom prst="rect">
            <a:avLst/>
          </a:prstGeom>
        </p:spPr>
      </p:pic>
      <p:sp>
        <p:nvSpPr>
          <p:cNvPr id="6" name="Rectangle à coins arrondis 8">
            <a:extLst>
              <a:ext uri="{FF2B5EF4-FFF2-40B4-BE49-F238E27FC236}">
                <a16:creationId xmlns:a16="http://schemas.microsoft.com/office/drawing/2014/main" id="{C56AD3E2-91DA-333F-2B3E-8B48D6A5E3D2}"/>
              </a:ext>
            </a:extLst>
          </p:cNvPr>
          <p:cNvSpPr/>
          <p:nvPr userDrawn="1"/>
        </p:nvSpPr>
        <p:spPr>
          <a:xfrm>
            <a:off x="637592" y="861213"/>
            <a:ext cx="10916816" cy="5495137"/>
          </a:xfrm>
          <a:prstGeom prst="roundRect">
            <a:avLst>
              <a:gd name="adj" fmla="val 2127"/>
            </a:avLst>
          </a:prstGeom>
          <a:solidFill>
            <a:srgbClr val="EAEAEA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7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9CFE6-86CB-0FB7-AB51-4FC89959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84B4C-EC30-20EE-4F8C-2A0D48DE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553734-8B55-8481-D981-F065E89F0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A0335D-5347-7585-5657-52F92F0B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30A0E7-C5B4-BB4A-2785-315A9BA3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C2BF0B-7D94-CFBF-9370-3C397EB4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4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EBAC8-B439-6C0D-9FDD-26395B05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DB0BFE-63AB-AB86-CE6A-2533F92A3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42C752-6428-1908-D33F-280C47DA8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04D940-BE92-6432-3B91-90A83D43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78FC15-76F3-0FE0-8518-AD8DE5F3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7BFAB7-6053-237A-4498-6D47485F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8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9A5CE0-CDAB-49E8-9444-2F1DED22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5CAC1A-6CA1-B16D-0B7D-C1A107790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DAFC2-A721-FE00-89CD-00BEBD8C5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31/01/2024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194E0-571E-B65F-379E-229EBF3BD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Copyright © Jean Gayral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BDEBA8-D3A7-520F-EC84-BC30D869C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CDFA-B049-40C0-9CCE-632565092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7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C329C6D-3D73-F8EC-90A5-B491FDFB6FDC}"/>
              </a:ext>
            </a:extLst>
          </p:cNvPr>
          <p:cNvSpPr txBox="1"/>
          <p:nvPr/>
        </p:nvSpPr>
        <p:spPr>
          <a:xfrm>
            <a:off x="6306849" y="2020594"/>
            <a:ext cx="4898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L’esprit humain</a:t>
            </a:r>
            <a:b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conscient et intelligent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466F30-CEEE-AD32-7FE1-7F791D49AB69}"/>
              </a:ext>
            </a:extLst>
          </p:cNvPr>
          <p:cNvSpPr txBox="1"/>
          <p:nvPr/>
        </p:nvSpPr>
        <p:spPr>
          <a:xfrm>
            <a:off x="2193505" y="4946490"/>
            <a:ext cx="3560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Conférence de Jean Gayral </a:t>
            </a:r>
          </a:p>
          <a:p>
            <a:pPr algn="ctr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l’Agora le 31 janvier 2024</a:t>
            </a:r>
          </a:p>
        </p:txBody>
      </p:sp>
      <p:pic>
        <p:nvPicPr>
          <p:cNvPr id="1032" name="Picture 8" descr="Réseaux de neurones et Intelligence Artificielle | Unirobot">
            <a:extLst>
              <a:ext uri="{FF2B5EF4-FFF2-40B4-BE49-F238E27FC236}">
                <a16:creationId xmlns:a16="http://schemas.microsoft.com/office/drawing/2014/main" id="{F00248E0-B185-570E-7E2C-5A02B98D6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55" y="2022434"/>
            <a:ext cx="3560066" cy="20618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1821DB-88C4-0A04-8089-52236427AA62}"/>
              </a:ext>
            </a:extLst>
          </p:cNvPr>
          <p:cNvSpPr txBox="1"/>
          <p:nvPr/>
        </p:nvSpPr>
        <p:spPr>
          <a:xfrm>
            <a:off x="6306849" y="1777878"/>
            <a:ext cx="56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A6009C-9472-956F-856F-0E04670104D6}"/>
              </a:ext>
            </a:extLst>
          </p:cNvPr>
          <p:cNvSpPr txBox="1"/>
          <p:nvPr/>
        </p:nvSpPr>
        <p:spPr>
          <a:xfrm>
            <a:off x="1333319" y="1174763"/>
            <a:ext cx="5061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L’intelligence artificielle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1EB02A4-1E3D-75E4-9E83-BB21747B1FF0}"/>
              </a:ext>
            </a:extLst>
          </p:cNvPr>
          <p:cNvGrpSpPr/>
          <p:nvPr/>
        </p:nvGrpSpPr>
        <p:grpSpPr>
          <a:xfrm>
            <a:off x="7087991" y="3429000"/>
            <a:ext cx="3576620" cy="2504183"/>
            <a:chOff x="2031789" y="924817"/>
            <a:chExt cx="3576620" cy="2504183"/>
          </a:xfr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grpSpPr>
        <p:pic>
          <p:nvPicPr>
            <p:cNvPr id="1042" name="Picture 18" descr="Cognitive Perception and Augmentation | Automatic Ballpoint">
              <a:extLst>
                <a:ext uri="{FF2B5EF4-FFF2-40B4-BE49-F238E27FC236}">
                  <a16:creationId xmlns:a16="http://schemas.microsoft.com/office/drawing/2014/main" id="{9CD43665-8C6D-1142-AC97-D602765C1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789" y="924817"/>
              <a:ext cx="3560066" cy="2504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5095CE0-5A5B-F24F-783A-0C7FD5A97B45}"/>
                </a:ext>
              </a:extLst>
            </p:cNvPr>
            <p:cNvSpPr txBox="1"/>
            <p:nvPr/>
          </p:nvSpPr>
          <p:spPr>
            <a:xfrm>
              <a:off x="2031789" y="3016543"/>
              <a:ext cx="3576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Intelligence et conscience humaine</a:t>
              </a: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0BC2E4-8286-1E19-E8EA-A605F5A4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2B6BF3-5C57-928C-836F-A8BB1B1F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F0C6AD-7748-EFE7-42F4-5DF68472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66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F456B3-BF7E-51BD-6DB2-D23CFD8DD6DA}"/>
              </a:ext>
            </a:extLst>
          </p:cNvPr>
          <p:cNvSpPr txBox="1"/>
          <p:nvPr/>
        </p:nvSpPr>
        <p:spPr>
          <a:xfrm>
            <a:off x="2319350" y="1041163"/>
            <a:ext cx="705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fonctionne un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algorithme neuronal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C5657A-BC5C-7EFE-6A09-CB92A4FC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41060C-3996-9911-1687-466ADB3C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CB58B7-ABC9-AD76-7E43-D4FAD73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C9E27F-C9A3-74B0-2DE9-007D8796254B}"/>
              </a:ext>
            </a:extLst>
          </p:cNvPr>
          <p:cNvSpPr txBox="1"/>
          <p:nvPr/>
        </p:nvSpPr>
        <p:spPr>
          <a:xfrm>
            <a:off x="2319350" y="4861035"/>
            <a:ext cx="740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Exemple de problème</a:t>
            </a:r>
            <a:r>
              <a:rPr lang="fr-FR" sz="2000" dirty="0"/>
              <a:t> : </a:t>
            </a:r>
            <a:r>
              <a:rPr lang="fr-FR" sz="2400" b="1" dirty="0">
                <a:solidFill>
                  <a:srgbClr val="C00000"/>
                </a:solidFill>
              </a:rPr>
              <a:t>Apprentissage du calcul arithmétique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129FD3-90D0-7778-1B88-20B06D407A8B}"/>
              </a:ext>
            </a:extLst>
          </p:cNvPr>
          <p:cNvSpPr txBox="1"/>
          <p:nvPr/>
        </p:nvSpPr>
        <p:spPr>
          <a:xfrm>
            <a:off x="1937213" y="2278579"/>
            <a:ext cx="8317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Ce type d’algorithme est utilisé pour résoudre tous les problèmes</a:t>
            </a:r>
            <a:br>
              <a:rPr lang="fr-FR" sz="2400" dirty="0"/>
            </a:br>
            <a:r>
              <a:rPr lang="fr-FR" sz="2400" dirty="0"/>
              <a:t>nécessitant un apprentissage afin de </a:t>
            </a:r>
            <a:r>
              <a:rPr lang="fr-FR" sz="2400" b="1" dirty="0">
                <a:solidFill>
                  <a:srgbClr val="C00000"/>
                </a:solidFill>
              </a:rPr>
              <a:t>restituer l’acquis cognitif</a:t>
            </a:r>
            <a:r>
              <a:rPr lang="fr-FR" sz="2400" dirty="0"/>
              <a:t>.</a:t>
            </a:r>
            <a:endParaRPr lang="fr-FR" sz="2400" i="1" dirty="0">
              <a:solidFill>
                <a:srgbClr val="C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488217-C572-9802-CB06-8E5076BA9876}"/>
              </a:ext>
            </a:extLst>
          </p:cNvPr>
          <p:cNvSpPr txBox="1"/>
          <p:nvPr/>
        </p:nvSpPr>
        <p:spPr>
          <a:xfrm>
            <a:off x="1211867" y="3583182"/>
            <a:ext cx="9617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Son apprentissage se fait un peu comme celui d’un humain </a:t>
            </a:r>
            <a:r>
              <a:rPr lang="fr-FR" sz="2400" i="1" dirty="0">
                <a:solidFill>
                  <a:srgbClr val="C00000"/>
                </a:solidFill>
              </a:rPr>
              <a:t>(</a:t>
            </a:r>
            <a:r>
              <a:rPr lang="fr-FR" sz="2400" b="1" i="1" dirty="0">
                <a:solidFill>
                  <a:srgbClr val="C00000"/>
                </a:solidFill>
              </a:rPr>
              <a:t>Deep Learning</a:t>
            </a:r>
            <a:r>
              <a:rPr lang="fr-FR" sz="2400" i="1" dirty="0">
                <a:solidFill>
                  <a:srgbClr val="C00000"/>
                </a:solidFill>
              </a:rPr>
              <a:t>)</a:t>
            </a:r>
          </a:p>
          <a:p>
            <a:r>
              <a:rPr lang="fr-FR" sz="2400" dirty="0"/>
              <a:t>et ce type d’algorithme </a:t>
            </a:r>
            <a:r>
              <a:rPr lang="fr-FR" sz="2400" b="1" u="sng" dirty="0">
                <a:solidFill>
                  <a:srgbClr val="C00000"/>
                </a:solidFill>
              </a:rPr>
              <a:t>permet d’accumuler </a:t>
            </a:r>
            <a:r>
              <a:rPr lang="fr-FR" sz="2400" b="1" dirty="0">
                <a:solidFill>
                  <a:srgbClr val="C00000"/>
                </a:solidFill>
              </a:rPr>
              <a:t>le savoir</a:t>
            </a:r>
            <a:r>
              <a:rPr lang="fr-F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10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ZoneTexte 1030">
            <a:extLst>
              <a:ext uri="{FF2B5EF4-FFF2-40B4-BE49-F238E27FC236}">
                <a16:creationId xmlns:a16="http://schemas.microsoft.com/office/drawing/2014/main" id="{AE83B10B-E36A-C8EA-DEE7-FA158C78E054}"/>
              </a:ext>
            </a:extLst>
          </p:cNvPr>
          <p:cNvSpPr txBox="1"/>
          <p:nvPr/>
        </p:nvSpPr>
        <p:spPr>
          <a:xfrm>
            <a:off x="2235487" y="5711933"/>
            <a:ext cx="7492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La capacité de l’IA repose sur 2 paramètres : La </a:t>
            </a:r>
            <a:r>
              <a:rPr lang="fr-FR" sz="2000" b="1" u="sng" dirty="0">
                <a:solidFill>
                  <a:srgbClr val="C00000"/>
                </a:solidFill>
              </a:rPr>
              <a:t>vitesse</a:t>
            </a:r>
            <a:r>
              <a:rPr lang="fr-FR" sz="2000" b="1" dirty="0">
                <a:solidFill>
                  <a:srgbClr val="C00000"/>
                </a:solidFill>
              </a:rPr>
              <a:t> et la </a:t>
            </a:r>
            <a:r>
              <a:rPr lang="fr-FR" sz="2000" b="1" u="sng" dirty="0">
                <a:solidFill>
                  <a:srgbClr val="C00000"/>
                </a:solidFill>
              </a:rPr>
              <a:t>mémoire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8D666C-288D-CFDE-77CD-0144D3FD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EA5D6-5B4D-C011-B1A4-A5565B2A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1086" name="Groupe 1085">
            <a:extLst>
              <a:ext uri="{FF2B5EF4-FFF2-40B4-BE49-F238E27FC236}">
                <a16:creationId xmlns:a16="http://schemas.microsoft.com/office/drawing/2014/main" id="{4DCF33DD-CFD7-83B4-452D-AEDAC7FDF99C}"/>
              </a:ext>
            </a:extLst>
          </p:cNvPr>
          <p:cNvGrpSpPr/>
          <p:nvPr/>
        </p:nvGrpSpPr>
        <p:grpSpPr>
          <a:xfrm>
            <a:off x="850559" y="2642270"/>
            <a:ext cx="4679844" cy="416792"/>
            <a:chOff x="850559" y="2406889"/>
            <a:chExt cx="4679844" cy="416792"/>
          </a:xfrm>
        </p:grpSpPr>
        <p:sp>
          <p:nvSpPr>
            <p:cNvPr id="1061" name="ZoneTexte 1060">
              <a:extLst>
                <a:ext uri="{FF2B5EF4-FFF2-40B4-BE49-F238E27FC236}">
                  <a16:creationId xmlns:a16="http://schemas.microsoft.com/office/drawing/2014/main" id="{86F7195E-586E-05B9-59FA-4CF888315E99}"/>
                </a:ext>
              </a:extLst>
            </p:cNvPr>
            <p:cNvSpPr txBox="1"/>
            <p:nvPr/>
          </p:nvSpPr>
          <p:spPr>
            <a:xfrm>
              <a:off x="850559" y="2454349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(1,2,3,4,5)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45CBD89A-44D9-1E95-668C-887471ADF1C4}"/>
                </a:ext>
              </a:extLst>
            </p:cNvPr>
            <p:cNvSpPr txBox="1"/>
            <p:nvPr/>
          </p:nvSpPr>
          <p:spPr>
            <a:xfrm>
              <a:off x="4271725" y="2406889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(2,4,6,8,10)</a:t>
              </a:r>
            </a:p>
          </p:txBody>
        </p:sp>
      </p:grpSp>
      <p:cxnSp>
        <p:nvCxnSpPr>
          <p:cNvPr id="1066" name="Connecteur droit 1065">
            <a:extLst>
              <a:ext uri="{FF2B5EF4-FFF2-40B4-BE49-F238E27FC236}">
                <a16:creationId xmlns:a16="http://schemas.microsoft.com/office/drawing/2014/main" id="{CAD50926-FA50-AC5E-1AF4-5FA36FDFD0FB}"/>
              </a:ext>
            </a:extLst>
          </p:cNvPr>
          <p:cNvCxnSpPr>
            <a:cxnSpLocks/>
          </p:cNvCxnSpPr>
          <p:nvPr/>
        </p:nvCxnSpPr>
        <p:spPr>
          <a:xfrm>
            <a:off x="5671830" y="2157086"/>
            <a:ext cx="0" cy="32805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095CFDF-E5A4-5DD1-78CF-32B88B66EF2C}"/>
              </a:ext>
            </a:extLst>
          </p:cNvPr>
          <p:cNvGrpSpPr/>
          <p:nvPr/>
        </p:nvGrpSpPr>
        <p:grpSpPr>
          <a:xfrm>
            <a:off x="751438" y="3900369"/>
            <a:ext cx="2092368" cy="969462"/>
            <a:chOff x="751438" y="3900369"/>
            <a:chExt cx="2092368" cy="969462"/>
          </a:xfrm>
        </p:grpSpPr>
        <p:sp>
          <p:nvSpPr>
            <p:cNvPr id="1069" name="ZoneTexte 1068">
              <a:extLst>
                <a:ext uri="{FF2B5EF4-FFF2-40B4-BE49-F238E27FC236}">
                  <a16:creationId xmlns:a16="http://schemas.microsoft.com/office/drawing/2014/main" id="{D31ADE5E-EFB3-5AB9-2599-55C6A8B0B904}"/>
                </a:ext>
              </a:extLst>
            </p:cNvPr>
            <p:cNvSpPr txBox="1"/>
            <p:nvPr/>
          </p:nvSpPr>
          <p:spPr>
            <a:xfrm>
              <a:off x="751438" y="3900369"/>
              <a:ext cx="209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Avec 1000 itérations</a:t>
              </a:r>
            </a:p>
          </p:txBody>
        </p:sp>
        <p:sp>
          <p:nvSpPr>
            <p:cNvPr id="1071" name="ZoneTexte 1070">
              <a:extLst>
                <a:ext uri="{FF2B5EF4-FFF2-40B4-BE49-F238E27FC236}">
                  <a16:creationId xmlns:a16="http://schemas.microsoft.com/office/drawing/2014/main" id="{D57B5362-685D-E617-FC83-ECE39A240375}"/>
                </a:ext>
              </a:extLst>
            </p:cNvPr>
            <p:cNvSpPr txBox="1"/>
            <p:nvPr/>
          </p:nvSpPr>
          <p:spPr>
            <a:xfrm>
              <a:off x="751438" y="4469721"/>
              <a:ext cx="1748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Question :   </a:t>
              </a:r>
              <a:r>
                <a:rPr lang="fr-FR" sz="2000" b="1" dirty="0">
                  <a:solidFill>
                    <a:srgbClr val="C00000"/>
                  </a:solidFill>
                </a:rPr>
                <a:t>18 ?</a:t>
              </a:r>
            </a:p>
          </p:txBody>
        </p:sp>
      </p:grpSp>
      <p:sp>
        <p:nvSpPr>
          <p:cNvPr id="1073" name="ZoneTexte 1072">
            <a:extLst>
              <a:ext uri="{FF2B5EF4-FFF2-40B4-BE49-F238E27FC236}">
                <a16:creationId xmlns:a16="http://schemas.microsoft.com/office/drawing/2014/main" id="{3580B193-DDCD-0054-1975-D9C0F0EFA8D7}"/>
              </a:ext>
            </a:extLst>
          </p:cNvPr>
          <p:cNvSpPr txBox="1"/>
          <p:nvPr/>
        </p:nvSpPr>
        <p:spPr>
          <a:xfrm>
            <a:off x="768791" y="5037528"/>
            <a:ext cx="2193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Résultat :   </a:t>
            </a:r>
            <a:r>
              <a:rPr lang="fr-FR" sz="2000" b="1" dirty="0">
                <a:solidFill>
                  <a:srgbClr val="C00000"/>
                </a:solidFill>
              </a:rPr>
              <a:t>35,86184</a:t>
            </a:r>
          </a:p>
        </p:txBody>
      </p:sp>
      <p:grpSp>
        <p:nvGrpSpPr>
          <p:cNvPr id="1082" name="Groupe 1081">
            <a:extLst>
              <a:ext uri="{FF2B5EF4-FFF2-40B4-BE49-F238E27FC236}">
                <a16:creationId xmlns:a16="http://schemas.microsoft.com/office/drawing/2014/main" id="{51ED746C-2FAC-4E08-C591-55044E7246A8}"/>
              </a:ext>
            </a:extLst>
          </p:cNvPr>
          <p:cNvGrpSpPr/>
          <p:nvPr/>
        </p:nvGrpSpPr>
        <p:grpSpPr>
          <a:xfrm>
            <a:off x="3409546" y="3879598"/>
            <a:ext cx="2193870" cy="1558040"/>
            <a:chOff x="3409546" y="3644217"/>
            <a:chExt cx="2193870" cy="1558040"/>
          </a:xfrm>
        </p:grpSpPr>
        <p:sp>
          <p:nvSpPr>
            <p:cNvPr id="1070" name="ZoneTexte 1069">
              <a:extLst>
                <a:ext uri="{FF2B5EF4-FFF2-40B4-BE49-F238E27FC236}">
                  <a16:creationId xmlns:a16="http://schemas.microsoft.com/office/drawing/2014/main" id="{41D78CAB-0231-FF88-F7E8-69B6F3FEE2ED}"/>
                </a:ext>
              </a:extLst>
            </p:cNvPr>
            <p:cNvSpPr txBox="1"/>
            <p:nvPr/>
          </p:nvSpPr>
          <p:spPr>
            <a:xfrm>
              <a:off x="3409546" y="3644217"/>
              <a:ext cx="209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Avec 2000 itérations</a:t>
              </a:r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942A705F-0421-7529-7CFB-97F6727D01C2}"/>
                </a:ext>
              </a:extLst>
            </p:cNvPr>
            <p:cNvSpPr txBox="1"/>
            <p:nvPr/>
          </p:nvSpPr>
          <p:spPr>
            <a:xfrm>
              <a:off x="3409546" y="4234340"/>
              <a:ext cx="180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Question :    </a:t>
              </a:r>
              <a:r>
                <a:rPr lang="fr-FR" sz="2000" b="1" dirty="0">
                  <a:solidFill>
                    <a:srgbClr val="C00000"/>
                  </a:solidFill>
                </a:rPr>
                <a:t>18 ?</a:t>
              </a:r>
            </a:p>
          </p:txBody>
        </p:sp>
        <p:sp>
          <p:nvSpPr>
            <p:cNvPr id="1074" name="ZoneTexte 1073">
              <a:extLst>
                <a:ext uri="{FF2B5EF4-FFF2-40B4-BE49-F238E27FC236}">
                  <a16:creationId xmlns:a16="http://schemas.microsoft.com/office/drawing/2014/main" id="{984DEB22-F74E-8BDB-95BE-22A16732D4E4}"/>
                </a:ext>
              </a:extLst>
            </p:cNvPr>
            <p:cNvSpPr txBox="1"/>
            <p:nvPr/>
          </p:nvSpPr>
          <p:spPr>
            <a:xfrm>
              <a:off x="3409546" y="4802147"/>
              <a:ext cx="2193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Résultat :   </a:t>
              </a:r>
              <a:r>
                <a:rPr lang="fr-FR" sz="2000" b="1" dirty="0">
                  <a:solidFill>
                    <a:srgbClr val="C00000"/>
                  </a:solidFill>
                </a:rPr>
                <a:t>35,99764</a:t>
              </a:r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4726E53C-DB4B-A037-135B-2D8CB29DD130}"/>
              </a:ext>
            </a:extLst>
          </p:cNvPr>
          <p:cNvGrpSpPr/>
          <p:nvPr/>
        </p:nvGrpSpPr>
        <p:grpSpPr>
          <a:xfrm>
            <a:off x="6127748" y="3879598"/>
            <a:ext cx="2211223" cy="1537269"/>
            <a:chOff x="6127748" y="3644217"/>
            <a:chExt cx="2211223" cy="1537269"/>
          </a:xfrm>
        </p:grpSpPr>
        <p:sp>
          <p:nvSpPr>
            <p:cNvPr id="1075" name="ZoneTexte 1074">
              <a:extLst>
                <a:ext uri="{FF2B5EF4-FFF2-40B4-BE49-F238E27FC236}">
                  <a16:creationId xmlns:a16="http://schemas.microsoft.com/office/drawing/2014/main" id="{7CB755E9-71EB-9A9F-EE08-005253FDA9AE}"/>
                </a:ext>
              </a:extLst>
            </p:cNvPr>
            <p:cNvSpPr txBox="1"/>
            <p:nvPr/>
          </p:nvSpPr>
          <p:spPr>
            <a:xfrm>
              <a:off x="6127748" y="3644217"/>
              <a:ext cx="209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Avec 1000 itérations</a:t>
              </a: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A9B343E8-EC93-A3C5-2544-0420310819EA}"/>
                </a:ext>
              </a:extLst>
            </p:cNvPr>
            <p:cNvSpPr txBox="1"/>
            <p:nvPr/>
          </p:nvSpPr>
          <p:spPr>
            <a:xfrm>
              <a:off x="6127748" y="4213569"/>
              <a:ext cx="1748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Question :   </a:t>
              </a:r>
              <a:r>
                <a:rPr lang="fr-FR" sz="2000" b="1" dirty="0">
                  <a:solidFill>
                    <a:srgbClr val="C00000"/>
                  </a:solidFill>
                </a:rPr>
                <a:t>18 ?</a:t>
              </a:r>
            </a:p>
          </p:txBody>
        </p:sp>
        <p:sp>
          <p:nvSpPr>
            <p:cNvPr id="1077" name="ZoneTexte 1076">
              <a:extLst>
                <a:ext uri="{FF2B5EF4-FFF2-40B4-BE49-F238E27FC236}">
                  <a16:creationId xmlns:a16="http://schemas.microsoft.com/office/drawing/2014/main" id="{81D7A4AD-94E6-FC8D-B597-34971ACF13D8}"/>
                </a:ext>
              </a:extLst>
            </p:cNvPr>
            <p:cNvSpPr txBox="1"/>
            <p:nvPr/>
          </p:nvSpPr>
          <p:spPr>
            <a:xfrm>
              <a:off x="6145101" y="4781376"/>
              <a:ext cx="2193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Résultat :   </a:t>
              </a:r>
              <a:r>
                <a:rPr lang="fr-FR" sz="2000" b="1" dirty="0">
                  <a:solidFill>
                    <a:srgbClr val="C00000"/>
                  </a:solidFill>
                </a:rPr>
                <a:t>35,99982</a:t>
              </a:r>
            </a:p>
          </p:txBody>
        </p:sp>
      </p:grpSp>
      <p:grpSp>
        <p:nvGrpSpPr>
          <p:cNvPr id="1084" name="Groupe 1083">
            <a:extLst>
              <a:ext uri="{FF2B5EF4-FFF2-40B4-BE49-F238E27FC236}">
                <a16:creationId xmlns:a16="http://schemas.microsoft.com/office/drawing/2014/main" id="{0233F47F-7B04-9903-B842-E28517D4BA94}"/>
              </a:ext>
            </a:extLst>
          </p:cNvPr>
          <p:cNvGrpSpPr/>
          <p:nvPr/>
        </p:nvGrpSpPr>
        <p:grpSpPr>
          <a:xfrm>
            <a:off x="8949350" y="3898898"/>
            <a:ext cx="2193870" cy="1499054"/>
            <a:chOff x="8949350" y="3663517"/>
            <a:chExt cx="2193870" cy="1499054"/>
          </a:xfrm>
        </p:grpSpPr>
        <p:sp>
          <p:nvSpPr>
            <p:cNvPr id="1078" name="ZoneTexte 1077">
              <a:extLst>
                <a:ext uri="{FF2B5EF4-FFF2-40B4-BE49-F238E27FC236}">
                  <a16:creationId xmlns:a16="http://schemas.microsoft.com/office/drawing/2014/main" id="{4597F9E8-C7CF-777F-4159-17DE3CD59C01}"/>
                </a:ext>
              </a:extLst>
            </p:cNvPr>
            <p:cNvSpPr txBox="1"/>
            <p:nvPr/>
          </p:nvSpPr>
          <p:spPr>
            <a:xfrm>
              <a:off x="8970158" y="3663517"/>
              <a:ext cx="209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Avec 2000 itérations</a:t>
              </a:r>
            </a:p>
          </p:txBody>
        </p:sp>
        <p:sp>
          <p:nvSpPr>
            <p:cNvPr id="1079" name="ZoneTexte 1078">
              <a:extLst>
                <a:ext uri="{FF2B5EF4-FFF2-40B4-BE49-F238E27FC236}">
                  <a16:creationId xmlns:a16="http://schemas.microsoft.com/office/drawing/2014/main" id="{418E7C81-6DCC-2B22-62F0-9E4CA114A148}"/>
                </a:ext>
              </a:extLst>
            </p:cNvPr>
            <p:cNvSpPr txBox="1"/>
            <p:nvPr/>
          </p:nvSpPr>
          <p:spPr>
            <a:xfrm>
              <a:off x="8970158" y="4253640"/>
              <a:ext cx="180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Question :    </a:t>
              </a:r>
              <a:r>
                <a:rPr lang="fr-FR" sz="2000" b="1" dirty="0">
                  <a:solidFill>
                    <a:srgbClr val="C00000"/>
                  </a:solidFill>
                </a:rPr>
                <a:t>18 ?</a:t>
              </a:r>
            </a:p>
          </p:txBody>
        </p:sp>
        <p:sp>
          <p:nvSpPr>
            <p:cNvPr id="1080" name="ZoneTexte 1079">
              <a:extLst>
                <a:ext uri="{FF2B5EF4-FFF2-40B4-BE49-F238E27FC236}">
                  <a16:creationId xmlns:a16="http://schemas.microsoft.com/office/drawing/2014/main" id="{6AAB050B-1CA8-F90C-8D72-369166F16A0C}"/>
                </a:ext>
              </a:extLst>
            </p:cNvPr>
            <p:cNvSpPr txBox="1"/>
            <p:nvPr/>
          </p:nvSpPr>
          <p:spPr>
            <a:xfrm>
              <a:off x="8949350" y="4762461"/>
              <a:ext cx="2193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Résultat :   </a:t>
              </a:r>
              <a:r>
                <a:rPr lang="fr-FR" sz="2000" b="1" dirty="0">
                  <a:solidFill>
                    <a:srgbClr val="C00000"/>
                  </a:solidFill>
                </a:rPr>
                <a:t>36,00000</a:t>
              </a:r>
            </a:p>
          </p:txBody>
        </p:sp>
      </p:grpSp>
      <p:sp>
        <p:nvSpPr>
          <p:cNvPr id="1088" name="ZoneTexte 1087">
            <a:extLst>
              <a:ext uri="{FF2B5EF4-FFF2-40B4-BE49-F238E27FC236}">
                <a16:creationId xmlns:a16="http://schemas.microsoft.com/office/drawing/2014/main" id="{7094BB76-5048-C30E-97EA-278C9F0DB21E}"/>
              </a:ext>
            </a:extLst>
          </p:cNvPr>
          <p:cNvSpPr txBox="1"/>
          <p:nvPr/>
        </p:nvSpPr>
        <p:spPr>
          <a:xfrm>
            <a:off x="2844151" y="1040996"/>
            <a:ext cx="605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fonctionne le </a:t>
            </a:r>
            <a:r>
              <a:rPr lang="fr-F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Learning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232F69B-4E55-0643-4531-3AC83A59300D}"/>
              </a:ext>
            </a:extLst>
          </p:cNvPr>
          <p:cNvGrpSpPr/>
          <p:nvPr/>
        </p:nvGrpSpPr>
        <p:grpSpPr>
          <a:xfrm>
            <a:off x="1963848" y="2133521"/>
            <a:ext cx="2320706" cy="1481750"/>
            <a:chOff x="1963848" y="2133521"/>
            <a:chExt cx="2320706" cy="1481750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777F2F25-BF34-689C-70AB-40963A661BE5}"/>
                </a:ext>
              </a:extLst>
            </p:cNvPr>
            <p:cNvGrpSpPr/>
            <p:nvPr/>
          </p:nvGrpSpPr>
          <p:grpSpPr>
            <a:xfrm>
              <a:off x="1963848" y="2133521"/>
              <a:ext cx="2320706" cy="1481750"/>
              <a:chOff x="2426329" y="3013295"/>
              <a:chExt cx="2320706" cy="1481750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130CA636-B919-892B-39B5-8B1FB2AD3593}"/>
                  </a:ext>
                </a:extLst>
              </p:cNvPr>
              <p:cNvSpPr/>
              <p:nvPr/>
            </p:nvSpPr>
            <p:spPr>
              <a:xfrm>
                <a:off x="2426329" y="3657600"/>
                <a:ext cx="226336" cy="19917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67CF2F7C-154A-F483-EEEA-1F5923E55715}"/>
                  </a:ext>
                </a:extLst>
              </p:cNvPr>
              <p:cNvSpPr/>
              <p:nvPr/>
            </p:nvSpPr>
            <p:spPr>
              <a:xfrm>
                <a:off x="3487482" y="3013295"/>
                <a:ext cx="226336" cy="19917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CDDB1A99-A5A0-C585-749D-F5EB5B30F935}"/>
                  </a:ext>
                </a:extLst>
              </p:cNvPr>
              <p:cNvSpPr/>
              <p:nvPr/>
            </p:nvSpPr>
            <p:spPr>
              <a:xfrm>
                <a:off x="3525568" y="3410893"/>
                <a:ext cx="226336" cy="19917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6F670F67-0A36-C124-58B0-27EE7388C73B}"/>
                  </a:ext>
                </a:extLst>
              </p:cNvPr>
              <p:cNvSpPr/>
              <p:nvPr/>
            </p:nvSpPr>
            <p:spPr>
              <a:xfrm>
                <a:off x="3517270" y="3856776"/>
                <a:ext cx="226336" cy="19917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8E1C5D6E-FDB1-B104-FE29-99B55A033C9A}"/>
                  </a:ext>
                </a:extLst>
              </p:cNvPr>
              <p:cNvSpPr/>
              <p:nvPr/>
            </p:nvSpPr>
            <p:spPr>
              <a:xfrm>
                <a:off x="3520287" y="4295869"/>
                <a:ext cx="226336" cy="19917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932702E1-EF18-09E3-2B55-65249D8BE511}"/>
                  </a:ext>
                </a:extLst>
              </p:cNvPr>
              <p:cNvSpPr/>
              <p:nvPr/>
            </p:nvSpPr>
            <p:spPr>
              <a:xfrm>
                <a:off x="4520699" y="3610069"/>
                <a:ext cx="226336" cy="19917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5F2F9D01-8B6D-B829-6A7F-94BE81C60305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>
                <a:off x="2652665" y="3757188"/>
                <a:ext cx="867622" cy="6382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BB9A0EDB-9044-6CA6-54CF-05E97CFF103D}"/>
                  </a:ext>
                </a:extLst>
              </p:cNvPr>
              <p:cNvCxnSpPr>
                <a:cxnSpLocks/>
                <a:stCxn id="2" idx="6"/>
              </p:cNvCxnSpPr>
              <p:nvPr/>
            </p:nvCxnSpPr>
            <p:spPr>
              <a:xfrm flipV="1">
                <a:off x="2652665" y="3138911"/>
                <a:ext cx="815567" cy="6182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1AD5EEAD-8E8A-F766-E546-5F61406D4690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3681739" y="3106061"/>
                <a:ext cx="838960" cy="6035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7E1D39A2-E15C-C448-59B8-F20ED07EB06C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3766245" y="3535362"/>
                <a:ext cx="754454" cy="1742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40277195-3FDE-A800-D1D5-B5BD1D799092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3740589" y="3709657"/>
                <a:ext cx="780110" cy="24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8CB3DACD-A32B-CEAF-9BA5-638AAFACBB6C}"/>
                  </a:ext>
                </a:extLst>
              </p:cNvPr>
              <p:cNvCxnSpPr>
                <a:cxnSpLocks/>
                <a:stCxn id="2" idx="6"/>
                <a:endCxn id="8" idx="2"/>
              </p:cNvCxnSpPr>
              <p:nvPr/>
            </p:nvCxnSpPr>
            <p:spPr>
              <a:xfrm>
                <a:off x="2652665" y="3757188"/>
                <a:ext cx="864605" cy="1991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9F6E10B8-BD1A-F141-CCD6-0784185D313E}"/>
                  </a:ext>
                </a:extLst>
              </p:cNvPr>
              <p:cNvCxnSpPr>
                <a:cxnSpLocks/>
                <a:stCxn id="2" idx="6"/>
              </p:cNvCxnSpPr>
              <p:nvPr/>
            </p:nvCxnSpPr>
            <p:spPr>
              <a:xfrm flipV="1">
                <a:off x="2652665" y="3531605"/>
                <a:ext cx="864605" cy="2255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DC83ED57-DDD7-CCD0-DFB8-65F9DC039D9A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3740589" y="3709657"/>
                <a:ext cx="780110" cy="693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AD20462-4B41-1911-09BF-0E278AB53D57}"/>
                </a:ext>
              </a:extLst>
            </p:cNvPr>
            <p:cNvSpPr txBox="1"/>
            <p:nvPr/>
          </p:nvSpPr>
          <p:spPr>
            <a:xfrm rot="5400000">
              <a:off x="3032318" y="224960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8211351-7B64-59D5-316E-18822B4EF0F3}"/>
                </a:ext>
              </a:extLst>
            </p:cNvPr>
            <p:cNvSpPr txBox="1"/>
            <p:nvPr/>
          </p:nvSpPr>
          <p:spPr>
            <a:xfrm rot="5400000">
              <a:off x="3052403" y="267237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A3B8ADC-9E84-159C-B8EC-9C4E7C9A498F}"/>
                </a:ext>
              </a:extLst>
            </p:cNvPr>
            <p:cNvSpPr txBox="1"/>
            <p:nvPr/>
          </p:nvSpPr>
          <p:spPr>
            <a:xfrm rot="5400000">
              <a:off x="3059517" y="311518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A45A86E7-2132-E7F6-3230-330BC25E823D}"/>
              </a:ext>
            </a:extLst>
          </p:cNvPr>
          <p:cNvGrpSpPr/>
          <p:nvPr/>
        </p:nvGrpSpPr>
        <p:grpSpPr>
          <a:xfrm>
            <a:off x="5729166" y="2033124"/>
            <a:ext cx="5790858" cy="1510624"/>
            <a:chOff x="5729166" y="2033124"/>
            <a:chExt cx="5790858" cy="1510624"/>
          </a:xfrm>
        </p:grpSpPr>
        <p:grpSp>
          <p:nvGrpSpPr>
            <p:cNvPr id="1087" name="Groupe 1086">
              <a:extLst>
                <a:ext uri="{FF2B5EF4-FFF2-40B4-BE49-F238E27FC236}">
                  <a16:creationId xmlns:a16="http://schemas.microsoft.com/office/drawing/2014/main" id="{802706A7-56F9-65AA-C5BA-56FD2C2CFA56}"/>
                </a:ext>
              </a:extLst>
            </p:cNvPr>
            <p:cNvGrpSpPr/>
            <p:nvPr/>
          </p:nvGrpSpPr>
          <p:grpSpPr>
            <a:xfrm>
              <a:off x="5729166" y="2033124"/>
              <a:ext cx="5790858" cy="1510624"/>
              <a:chOff x="5729166" y="1836243"/>
              <a:chExt cx="5790858" cy="1510624"/>
            </a:xfrm>
          </p:grpSpPr>
          <p:grpSp>
            <p:nvGrpSpPr>
              <p:cNvPr id="1060" name="Groupe 1059">
                <a:extLst>
                  <a:ext uri="{FF2B5EF4-FFF2-40B4-BE49-F238E27FC236}">
                    <a16:creationId xmlns:a16="http://schemas.microsoft.com/office/drawing/2014/main" id="{5CA9A2BF-A425-B9D7-2767-9C788BCB847D}"/>
                  </a:ext>
                </a:extLst>
              </p:cNvPr>
              <p:cNvGrpSpPr/>
              <p:nvPr/>
            </p:nvGrpSpPr>
            <p:grpSpPr>
              <a:xfrm>
                <a:off x="6865544" y="1836243"/>
                <a:ext cx="3404100" cy="1510624"/>
                <a:chOff x="7271442" y="1762376"/>
                <a:chExt cx="3404100" cy="1510624"/>
              </a:xfrm>
            </p:grpSpPr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DF2DD4EC-85E6-B91C-3474-0B50107AFB0F}"/>
                    </a:ext>
                  </a:extLst>
                </p:cNvPr>
                <p:cNvSpPr/>
                <p:nvPr/>
              </p:nvSpPr>
              <p:spPr>
                <a:xfrm>
                  <a:off x="7271442" y="2435555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FD0255C6-A3BB-5612-3D39-620D10AA4FB5}"/>
                    </a:ext>
                  </a:extLst>
                </p:cNvPr>
                <p:cNvSpPr/>
                <p:nvPr/>
              </p:nvSpPr>
              <p:spPr>
                <a:xfrm>
                  <a:off x="8313345" y="1791250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D9A380AE-DF49-3153-731D-C71EEE6742F6}"/>
                    </a:ext>
                  </a:extLst>
                </p:cNvPr>
                <p:cNvSpPr/>
                <p:nvPr/>
              </p:nvSpPr>
              <p:spPr>
                <a:xfrm>
                  <a:off x="8370681" y="2188848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9A3CED7B-88E0-AED1-B656-BE6969F90AF9}"/>
                    </a:ext>
                  </a:extLst>
                </p:cNvPr>
                <p:cNvSpPr/>
                <p:nvPr/>
              </p:nvSpPr>
              <p:spPr>
                <a:xfrm>
                  <a:off x="8362383" y="2634731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47CB9D73-B0A7-7C31-F1C4-359EE372BDA4}"/>
                    </a:ext>
                  </a:extLst>
                </p:cNvPr>
                <p:cNvSpPr/>
                <p:nvPr/>
              </p:nvSpPr>
              <p:spPr>
                <a:xfrm>
                  <a:off x="8365400" y="3073824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EDF9FBEF-81F6-0C96-85C4-EFE08F6C9032}"/>
                    </a:ext>
                  </a:extLst>
                </p:cNvPr>
                <p:cNvSpPr/>
                <p:nvPr/>
              </p:nvSpPr>
              <p:spPr>
                <a:xfrm>
                  <a:off x="10449206" y="2365972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7" name="Connecteur droit avec flèche 36">
                  <a:extLst>
                    <a:ext uri="{FF2B5EF4-FFF2-40B4-BE49-F238E27FC236}">
                      <a16:creationId xmlns:a16="http://schemas.microsoft.com/office/drawing/2014/main" id="{0EA3F367-4C35-1812-C8E9-A1F994D4F35C}"/>
                    </a:ext>
                  </a:extLst>
                </p:cNvPr>
                <p:cNvCxnSpPr>
                  <a:cxnSpLocks/>
                  <a:endCxn id="35" idx="2"/>
                </p:cNvCxnSpPr>
                <p:nvPr/>
              </p:nvCxnSpPr>
              <p:spPr>
                <a:xfrm>
                  <a:off x="7497778" y="2535143"/>
                  <a:ext cx="867622" cy="6382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avec flèche 37">
                  <a:extLst>
                    <a:ext uri="{FF2B5EF4-FFF2-40B4-BE49-F238E27FC236}">
                      <a16:creationId xmlns:a16="http://schemas.microsoft.com/office/drawing/2014/main" id="{6E33A741-E580-4C1D-6B51-89EC6151B3D7}"/>
                    </a:ext>
                  </a:extLst>
                </p:cNvPr>
                <p:cNvCxnSpPr>
                  <a:cxnSpLocks/>
                  <a:stCxn id="31" idx="6"/>
                </p:cNvCxnSpPr>
                <p:nvPr/>
              </p:nvCxnSpPr>
              <p:spPr>
                <a:xfrm flipV="1">
                  <a:off x="7497778" y="1916866"/>
                  <a:ext cx="815567" cy="61827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avec flèche 38">
                  <a:extLst>
                    <a:ext uri="{FF2B5EF4-FFF2-40B4-BE49-F238E27FC236}">
                      <a16:creationId xmlns:a16="http://schemas.microsoft.com/office/drawing/2014/main" id="{0B25D32D-28CA-28DE-AB28-77E7647CB257}"/>
                    </a:ext>
                  </a:extLst>
                </p:cNvPr>
                <p:cNvCxnSpPr>
                  <a:cxnSpLocks/>
                  <a:stCxn id="45" idx="6"/>
                  <a:endCxn id="36" idx="2"/>
                </p:cNvCxnSpPr>
                <p:nvPr/>
              </p:nvCxnSpPr>
              <p:spPr>
                <a:xfrm>
                  <a:off x="9581584" y="1861964"/>
                  <a:ext cx="867622" cy="6035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>
                  <a:extLst>
                    <a:ext uri="{FF2B5EF4-FFF2-40B4-BE49-F238E27FC236}">
                      <a16:creationId xmlns:a16="http://schemas.microsoft.com/office/drawing/2014/main" id="{0902FD75-84F6-4D75-9577-BF6C9C8422E1}"/>
                    </a:ext>
                  </a:extLst>
                </p:cNvPr>
                <p:cNvCxnSpPr>
                  <a:cxnSpLocks/>
                  <a:endCxn id="36" idx="2"/>
                </p:cNvCxnSpPr>
                <p:nvPr/>
              </p:nvCxnSpPr>
              <p:spPr>
                <a:xfrm>
                  <a:off x="9630622" y="2272574"/>
                  <a:ext cx="818584" cy="1929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avec flèche 40">
                  <a:extLst>
                    <a:ext uri="{FF2B5EF4-FFF2-40B4-BE49-F238E27FC236}">
                      <a16:creationId xmlns:a16="http://schemas.microsoft.com/office/drawing/2014/main" id="{82CC1769-1648-8FE8-EACA-16D60C059B11}"/>
                    </a:ext>
                  </a:extLst>
                </p:cNvPr>
                <p:cNvCxnSpPr>
                  <a:cxnSpLocks/>
                  <a:stCxn id="47" idx="6"/>
                  <a:endCxn id="36" idx="2"/>
                </p:cNvCxnSpPr>
                <p:nvPr/>
              </p:nvCxnSpPr>
              <p:spPr>
                <a:xfrm flipV="1">
                  <a:off x="9630622" y="2465560"/>
                  <a:ext cx="818584" cy="2398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avec flèche 41">
                  <a:extLst>
                    <a:ext uri="{FF2B5EF4-FFF2-40B4-BE49-F238E27FC236}">
                      <a16:creationId xmlns:a16="http://schemas.microsoft.com/office/drawing/2014/main" id="{6FD96385-0398-DD7B-274B-3FD82023FAF5}"/>
                    </a:ext>
                  </a:extLst>
                </p:cNvPr>
                <p:cNvCxnSpPr>
                  <a:cxnSpLocks/>
                  <a:stCxn id="31" idx="6"/>
                  <a:endCxn id="34" idx="2"/>
                </p:cNvCxnSpPr>
                <p:nvPr/>
              </p:nvCxnSpPr>
              <p:spPr>
                <a:xfrm>
                  <a:off x="7497778" y="2535143"/>
                  <a:ext cx="864605" cy="1991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avec flèche 42">
                  <a:extLst>
                    <a:ext uri="{FF2B5EF4-FFF2-40B4-BE49-F238E27FC236}">
                      <a16:creationId xmlns:a16="http://schemas.microsoft.com/office/drawing/2014/main" id="{CE9D885D-1FF9-0F96-1D03-947FC760708D}"/>
                    </a:ext>
                  </a:extLst>
                </p:cNvPr>
                <p:cNvCxnSpPr>
                  <a:cxnSpLocks/>
                  <a:stCxn id="31" idx="6"/>
                </p:cNvCxnSpPr>
                <p:nvPr/>
              </p:nvCxnSpPr>
              <p:spPr>
                <a:xfrm flipV="1">
                  <a:off x="7497778" y="2309560"/>
                  <a:ext cx="864605" cy="2255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avec flèche 43">
                  <a:extLst>
                    <a:ext uri="{FF2B5EF4-FFF2-40B4-BE49-F238E27FC236}">
                      <a16:creationId xmlns:a16="http://schemas.microsoft.com/office/drawing/2014/main" id="{ED47BAF9-D487-17DC-BBEF-ED3DC1FAF70B}"/>
                    </a:ext>
                  </a:extLst>
                </p:cNvPr>
                <p:cNvCxnSpPr>
                  <a:cxnSpLocks/>
                  <a:stCxn id="48" idx="6"/>
                  <a:endCxn id="36" idx="2"/>
                </p:cNvCxnSpPr>
                <p:nvPr/>
              </p:nvCxnSpPr>
              <p:spPr>
                <a:xfrm flipV="1">
                  <a:off x="9633639" y="2465560"/>
                  <a:ext cx="815567" cy="67897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93D49C34-CC11-0B89-1ED3-023B487732FA}"/>
                    </a:ext>
                  </a:extLst>
                </p:cNvPr>
                <p:cNvSpPr/>
                <p:nvPr/>
              </p:nvSpPr>
              <p:spPr>
                <a:xfrm>
                  <a:off x="9355248" y="1762376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1EFA5103-652F-3E71-92F3-E011BECA78F0}"/>
                    </a:ext>
                  </a:extLst>
                </p:cNvPr>
                <p:cNvSpPr/>
                <p:nvPr/>
              </p:nvSpPr>
              <p:spPr>
                <a:xfrm>
                  <a:off x="9412584" y="2159974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A59F9D08-C90D-ABE5-7824-A7418E45C6B8}"/>
                    </a:ext>
                  </a:extLst>
                </p:cNvPr>
                <p:cNvSpPr/>
                <p:nvPr/>
              </p:nvSpPr>
              <p:spPr>
                <a:xfrm>
                  <a:off x="9404286" y="2605857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33ED8AD5-14B5-4001-68FD-5B59BABC7BE7}"/>
                    </a:ext>
                  </a:extLst>
                </p:cNvPr>
                <p:cNvSpPr/>
                <p:nvPr/>
              </p:nvSpPr>
              <p:spPr>
                <a:xfrm>
                  <a:off x="9407303" y="3044950"/>
                  <a:ext cx="226336" cy="1991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9" name="Connecteur droit avec flèche 48">
                  <a:extLst>
                    <a:ext uri="{FF2B5EF4-FFF2-40B4-BE49-F238E27FC236}">
                      <a16:creationId xmlns:a16="http://schemas.microsoft.com/office/drawing/2014/main" id="{C0541952-FB1F-1D17-F83A-588CE8B97DF5}"/>
                    </a:ext>
                  </a:extLst>
                </p:cNvPr>
                <p:cNvCxnSpPr>
                  <a:cxnSpLocks/>
                  <a:stCxn id="32" idx="6"/>
                  <a:endCxn id="45" idx="2"/>
                </p:cNvCxnSpPr>
                <p:nvPr/>
              </p:nvCxnSpPr>
              <p:spPr>
                <a:xfrm flipV="1">
                  <a:off x="8539681" y="1861964"/>
                  <a:ext cx="815567" cy="288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avec flèche 49">
                  <a:extLst>
                    <a:ext uri="{FF2B5EF4-FFF2-40B4-BE49-F238E27FC236}">
                      <a16:creationId xmlns:a16="http://schemas.microsoft.com/office/drawing/2014/main" id="{3C76026C-5071-101F-7BAD-2B9F800C3CE3}"/>
                    </a:ext>
                  </a:extLst>
                </p:cNvPr>
                <p:cNvCxnSpPr>
                  <a:cxnSpLocks/>
                  <a:stCxn id="33" idx="6"/>
                  <a:endCxn id="46" idx="2"/>
                </p:cNvCxnSpPr>
                <p:nvPr/>
              </p:nvCxnSpPr>
              <p:spPr>
                <a:xfrm flipV="1">
                  <a:off x="8597017" y="2259562"/>
                  <a:ext cx="815567" cy="288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>
                  <a:extLst>
                    <a:ext uri="{FF2B5EF4-FFF2-40B4-BE49-F238E27FC236}">
                      <a16:creationId xmlns:a16="http://schemas.microsoft.com/office/drawing/2014/main" id="{393B5A5F-9A65-786A-F6EA-6492E0898426}"/>
                    </a:ext>
                  </a:extLst>
                </p:cNvPr>
                <p:cNvCxnSpPr>
                  <a:cxnSpLocks/>
                  <a:stCxn id="34" idx="6"/>
                  <a:endCxn id="47" idx="2"/>
                </p:cNvCxnSpPr>
                <p:nvPr/>
              </p:nvCxnSpPr>
              <p:spPr>
                <a:xfrm flipV="1">
                  <a:off x="8588719" y="2705445"/>
                  <a:ext cx="815567" cy="288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avec flèche 51">
                  <a:extLst>
                    <a:ext uri="{FF2B5EF4-FFF2-40B4-BE49-F238E27FC236}">
                      <a16:creationId xmlns:a16="http://schemas.microsoft.com/office/drawing/2014/main" id="{498C447A-6381-9221-32DF-096A800B28FD}"/>
                    </a:ext>
                  </a:extLst>
                </p:cNvPr>
                <p:cNvCxnSpPr>
                  <a:cxnSpLocks/>
                  <a:stCxn id="35" idx="6"/>
                  <a:endCxn id="48" idx="2"/>
                </p:cNvCxnSpPr>
                <p:nvPr/>
              </p:nvCxnSpPr>
              <p:spPr>
                <a:xfrm flipV="1">
                  <a:off x="8591736" y="3144538"/>
                  <a:ext cx="815567" cy="288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Connecteur droit avec flèche 1023">
                  <a:extLst>
                    <a:ext uri="{FF2B5EF4-FFF2-40B4-BE49-F238E27FC236}">
                      <a16:creationId xmlns:a16="http://schemas.microsoft.com/office/drawing/2014/main" id="{D5254F5A-162F-77CD-77B7-E3EAB46A8871}"/>
                    </a:ext>
                  </a:extLst>
                </p:cNvPr>
                <p:cNvCxnSpPr>
                  <a:cxnSpLocks/>
                  <a:endCxn id="46" idx="2"/>
                </p:cNvCxnSpPr>
                <p:nvPr/>
              </p:nvCxnSpPr>
              <p:spPr>
                <a:xfrm>
                  <a:off x="8520443" y="1887050"/>
                  <a:ext cx="892141" cy="37251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5" name="Connecteur droit avec flèche 1024">
                  <a:extLst>
                    <a:ext uri="{FF2B5EF4-FFF2-40B4-BE49-F238E27FC236}">
                      <a16:creationId xmlns:a16="http://schemas.microsoft.com/office/drawing/2014/main" id="{9300E6C3-EB1C-B056-D862-27276285E2E4}"/>
                    </a:ext>
                  </a:extLst>
                </p:cNvPr>
                <p:cNvCxnSpPr>
                  <a:cxnSpLocks/>
                  <a:stCxn id="32" idx="6"/>
                  <a:endCxn id="47" idx="2"/>
                </p:cNvCxnSpPr>
                <p:nvPr/>
              </p:nvCxnSpPr>
              <p:spPr>
                <a:xfrm>
                  <a:off x="8539681" y="1890838"/>
                  <a:ext cx="864605" cy="81460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Connecteur droit avec flèche 1026">
                  <a:extLst>
                    <a:ext uri="{FF2B5EF4-FFF2-40B4-BE49-F238E27FC236}">
                      <a16:creationId xmlns:a16="http://schemas.microsoft.com/office/drawing/2014/main" id="{5B67CE43-7210-9C9C-FBFA-B28B1ED509AB}"/>
                    </a:ext>
                  </a:extLst>
                </p:cNvPr>
                <p:cNvCxnSpPr>
                  <a:cxnSpLocks/>
                  <a:stCxn id="32" idx="6"/>
                  <a:endCxn id="48" idx="2"/>
                </p:cNvCxnSpPr>
                <p:nvPr/>
              </p:nvCxnSpPr>
              <p:spPr>
                <a:xfrm>
                  <a:off x="8539681" y="1890838"/>
                  <a:ext cx="867622" cy="12537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Connecteur droit avec flèche 1027">
                  <a:extLst>
                    <a:ext uri="{FF2B5EF4-FFF2-40B4-BE49-F238E27FC236}">
                      <a16:creationId xmlns:a16="http://schemas.microsoft.com/office/drawing/2014/main" id="{2900427D-4C62-FD66-6B60-86B11375DDB0}"/>
                    </a:ext>
                  </a:extLst>
                </p:cNvPr>
                <p:cNvCxnSpPr>
                  <a:cxnSpLocks/>
                  <a:stCxn id="33" idx="6"/>
                  <a:endCxn id="45" idx="2"/>
                </p:cNvCxnSpPr>
                <p:nvPr/>
              </p:nvCxnSpPr>
              <p:spPr>
                <a:xfrm flipV="1">
                  <a:off x="8597017" y="1861964"/>
                  <a:ext cx="758231" cy="4264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Connecteur droit avec flèche 1035">
                  <a:extLst>
                    <a:ext uri="{FF2B5EF4-FFF2-40B4-BE49-F238E27FC236}">
                      <a16:creationId xmlns:a16="http://schemas.microsoft.com/office/drawing/2014/main" id="{5A8A650F-9BC5-0437-B43F-132E1A1B56D5}"/>
                    </a:ext>
                  </a:extLst>
                </p:cNvPr>
                <p:cNvCxnSpPr>
                  <a:cxnSpLocks/>
                  <a:stCxn id="33" idx="6"/>
                  <a:endCxn id="47" idx="2"/>
                </p:cNvCxnSpPr>
                <p:nvPr/>
              </p:nvCxnSpPr>
              <p:spPr>
                <a:xfrm>
                  <a:off x="8597017" y="2288436"/>
                  <a:ext cx="807269" cy="41700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Connecteur droit avec flèche 1038">
                  <a:extLst>
                    <a:ext uri="{FF2B5EF4-FFF2-40B4-BE49-F238E27FC236}">
                      <a16:creationId xmlns:a16="http://schemas.microsoft.com/office/drawing/2014/main" id="{0292169C-40EF-BE1E-347F-48E0F59B3DDA}"/>
                    </a:ext>
                  </a:extLst>
                </p:cNvPr>
                <p:cNvCxnSpPr>
                  <a:cxnSpLocks/>
                  <a:endCxn id="48" idx="2"/>
                </p:cNvCxnSpPr>
                <p:nvPr/>
              </p:nvCxnSpPr>
              <p:spPr>
                <a:xfrm>
                  <a:off x="8610600" y="2297269"/>
                  <a:ext cx="796703" cy="8472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Connecteur droit avec flèche 1040">
                  <a:extLst>
                    <a:ext uri="{FF2B5EF4-FFF2-40B4-BE49-F238E27FC236}">
                      <a16:creationId xmlns:a16="http://schemas.microsoft.com/office/drawing/2014/main" id="{07AF556E-F607-2864-E370-4582957733DB}"/>
                    </a:ext>
                  </a:extLst>
                </p:cNvPr>
                <p:cNvCxnSpPr>
                  <a:cxnSpLocks/>
                  <a:endCxn id="48" idx="2"/>
                </p:cNvCxnSpPr>
                <p:nvPr/>
              </p:nvCxnSpPr>
              <p:spPr>
                <a:xfrm>
                  <a:off x="8610600" y="2750257"/>
                  <a:ext cx="796703" cy="39428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Connecteur droit avec flèche 1041">
                  <a:extLst>
                    <a:ext uri="{FF2B5EF4-FFF2-40B4-BE49-F238E27FC236}">
                      <a16:creationId xmlns:a16="http://schemas.microsoft.com/office/drawing/2014/main" id="{54424636-093C-87F2-BEE7-4342BACC819F}"/>
                    </a:ext>
                  </a:extLst>
                </p:cNvPr>
                <p:cNvCxnSpPr>
                  <a:cxnSpLocks/>
                  <a:stCxn id="34" idx="6"/>
                  <a:endCxn id="45" idx="2"/>
                </p:cNvCxnSpPr>
                <p:nvPr/>
              </p:nvCxnSpPr>
              <p:spPr>
                <a:xfrm flipV="1">
                  <a:off x="8588719" y="1861964"/>
                  <a:ext cx="766529" cy="8723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Connecteur droit avec flèche 1042">
                  <a:extLst>
                    <a:ext uri="{FF2B5EF4-FFF2-40B4-BE49-F238E27FC236}">
                      <a16:creationId xmlns:a16="http://schemas.microsoft.com/office/drawing/2014/main" id="{D18AED6E-47F3-22F0-DA43-D17CA857FA42}"/>
                    </a:ext>
                  </a:extLst>
                </p:cNvPr>
                <p:cNvCxnSpPr>
                  <a:cxnSpLocks/>
                  <a:stCxn id="34" idx="6"/>
                  <a:endCxn id="46" idx="2"/>
                </p:cNvCxnSpPr>
                <p:nvPr/>
              </p:nvCxnSpPr>
              <p:spPr>
                <a:xfrm flipV="1">
                  <a:off x="8588719" y="2259562"/>
                  <a:ext cx="823865" cy="47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Connecteur droit avec flèche 1050">
                  <a:extLst>
                    <a:ext uri="{FF2B5EF4-FFF2-40B4-BE49-F238E27FC236}">
                      <a16:creationId xmlns:a16="http://schemas.microsoft.com/office/drawing/2014/main" id="{C584D20D-11C0-4061-46D1-E2430D373456}"/>
                    </a:ext>
                  </a:extLst>
                </p:cNvPr>
                <p:cNvCxnSpPr>
                  <a:cxnSpLocks/>
                  <a:stCxn id="35" idx="6"/>
                  <a:endCxn id="47" idx="2"/>
                </p:cNvCxnSpPr>
                <p:nvPr/>
              </p:nvCxnSpPr>
              <p:spPr>
                <a:xfrm flipV="1">
                  <a:off x="8591736" y="2705445"/>
                  <a:ext cx="812550" cy="4679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Connecteur droit avec flèche 1053">
                  <a:extLst>
                    <a:ext uri="{FF2B5EF4-FFF2-40B4-BE49-F238E27FC236}">
                      <a16:creationId xmlns:a16="http://schemas.microsoft.com/office/drawing/2014/main" id="{7BFB40E1-5E54-2CC5-852E-DD1295F8C856}"/>
                    </a:ext>
                  </a:extLst>
                </p:cNvPr>
                <p:cNvCxnSpPr>
                  <a:cxnSpLocks/>
                  <a:stCxn id="35" idx="6"/>
                  <a:endCxn id="46" idx="2"/>
                </p:cNvCxnSpPr>
                <p:nvPr/>
              </p:nvCxnSpPr>
              <p:spPr>
                <a:xfrm flipV="1">
                  <a:off x="8591736" y="2259562"/>
                  <a:ext cx="820848" cy="9138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Connecteur droit avec flèche 1056">
                  <a:extLst>
                    <a:ext uri="{FF2B5EF4-FFF2-40B4-BE49-F238E27FC236}">
                      <a16:creationId xmlns:a16="http://schemas.microsoft.com/office/drawing/2014/main" id="{0FC57E18-1FBF-1CD2-AC61-D58ED022FF4F}"/>
                    </a:ext>
                  </a:extLst>
                </p:cNvPr>
                <p:cNvCxnSpPr>
                  <a:cxnSpLocks/>
                  <a:stCxn id="35" idx="6"/>
                  <a:endCxn id="45" idx="2"/>
                </p:cNvCxnSpPr>
                <p:nvPr/>
              </p:nvCxnSpPr>
              <p:spPr>
                <a:xfrm flipV="1">
                  <a:off x="8591736" y="1861964"/>
                  <a:ext cx="763512" cy="13114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2" name="ZoneTexte 1061">
                <a:extLst>
                  <a:ext uri="{FF2B5EF4-FFF2-40B4-BE49-F238E27FC236}">
                    <a16:creationId xmlns:a16="http://schemas.microsoft.com/office/drawing/2014/main" id="{16B02ABA-A7A1-9417-26CA-D1437ACEFC1F}"/>
                  </a:ext>
                </a:extLst>
              </p:cNvPr>
              <p:cNvSpPr txBox="1"/>
              <p:nvPr/>
            </p:nvSpPr>
            <p:spPr>
              <a:xfrm>
                <a:off x="5729166" y="2416450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(1,2,3,4,5)</a:t>
                </a:r>
              </a:p>
            </p:txBody>
          </p:sp>
          <p:sp>
            <p:nvSpPr>
              <p:cNvPr id="1064" name="ZoneTexte 1063">
                <a:extLst>
                  <a:ext uri="{FF2B5EF4-FFF2-40B4-BE49-F238E27FC236}">
                    <a16:creationId xmlns:a16="http://schemas.microsoft.com/office/drawing/2014/main" id="{47559825-786F-4F29-2259-85A085429B22}"/>
                  </a:ext>
                </a:extLst>
              </p:cNvPr>
              <p:cNvSpPr txBox="1"/>
              <p:nvPr/>
            </p:nvSpPr>
            <p:spPr>
              <a:xfrm>
                <a:off x="10261346" y="2332894"/>
                <a:ext cx="1258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(2,4,6,8,10)</a:t>
                </a:r>
              </a:p>
            </p:txBody>
          </p:sp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D01E0C9-A856-DC90-9C7B-40A06C94DD49}"/>
                </a:ext>
              </a:extLst>
            </p:cNvPr>
            <p:cNvSpPr txBox="1"/>
            <p:nvPr/>
          </p:nvSpPr>
          <p:spPr>
            <a:xfrm rot="5400000">
              <a:off x="7899129" y="219932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33963857-E1B8-6256-CBB0-7253F76F385A}"/>
                </a:ext>
              </a:extLst>
            </p:cNvPr>
            <p:cNvSpPr txBox="1"/>
            <p:nvPr/>
          </p:nvSpPr>
          <p:spPr>
            <a:xfrm rot="5400000">
              <a:off x="7919214" y="262209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E9EE936-1288-52F2-6F73-BACFF2AE353E}"/>
                </a:ext>
              </a:extLst>
            </p:cNvPr>
            <p:cNvSpPr txBox="1"/>
            <p:nvPr/>
          </p:nvSpPr>
          <p:spPr>
            <a:xfrm rot="5400000">
              <a:off x="7926328" y="306490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7647B628-48BD-DDF8-F1C4-14796B5D7B2D}"/>
                </a:ext>
              </a:extLst>
            </p:cNvPr>
            <p:cNvSpPr txBox="1"/>
            <p:nvPr/>
          </p:nvSpPr>
          <p:spPr>
            <a:xfrm rot="5400000">
              <a:off x="8969437" y="216172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DEC7CA5-2DE4-2D56-462E-29CF448C9B38}"/>
                </a:ext>
              </a:extLst>
            </p:cNvPr>
            <p:cNvSpPr txBox="1"/>
            <p:nvPr/>
          </p:nvSpPr>
          <p:spPr>
            <a:xfrm rot="5400000">
              <a:off x="8989522" y="258449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08D597F-DDA9-39C7-5DA8-1A4DD600D57B}"/>
                </a:ext>
              </a:extLst>
            </p:cNvPr>
            <p:cNvSpPr txBox="1"/>
            <p:nvPr/>
          </p:nvSpPr>
          <p:spPr>
            <a:xfrm rot="5400000">
              <a:off x="8996636" y="302730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</p:grpSp>
      <p:grpSp>
        <p:nvGrpSpPr>
          <p:cNvPr id="1114" name="Groupe 1113">
            <a:extLst>
              <a:ext uri="{FF2B5EF4-FFF2-40B4-BE49-F238E27FC236}">
                <a16:creationId xmlns:a16="http://schemas.microsoft.com/office/drawing/2014/main" id="{6F0DDD42-DE3B-5243-4795-2B8DD0828307}"/>
              </a:ext>
            </a:extLst>
          </p:cNvPr>
          <p:cNvGrpSpPr/>
          <p:nvPr/>
        </p:nvGrpSpPr>
        <p:grpSpPr>
          <a:xfrm>
            <a:off x="6516415" y="-5876357"/>
            <a:ext cx="4201228" cy="26056104"/>
            <a:chOff x="6574170" y="-5876357"/>
            <a:chExt cx="4201228" cy="26056104"/>
          </a:xfrm>
        </p:grpSpPr>
        <p:grpSp>
          <p:nvGrpSpPr>
            <p:cNvPr id="1026" name="Groupe 1025">
              <a:extLst>
                <a:ext uri="{FF2B5EF4-FFF2-40B4-BE49-F238E27FC236}">
                  <a16:creationId xmlns:a16="http://schemas.microsoft.com/office/drawing/2014/main" id="{65590829-C6C2-9272-8AE4-FFC29104A8A7}"/>
                </a:ext>
              </a:extLst>
            </p:cNvPr>
            <p:cNvGrpSpPr/>
            <p:nvPr/>
          </p:nvGrpSpPr>
          <p:grpSpPr>
            <a:xfrm>
              <a:off x="6574170" y="-5876357"/>
              <a:ext cx="4049227" cy="13221010"/>
              <a:chOff x="1126155" y="136525"/>
              <a:chExt cx="4049227" cy="13221010"/>
            </a:xfrm>
          </p:grpSpPr>
          <p:grpSp>
            <p:nvGrpSpPr>
              <p:cNvPr id="1030" name="Groupe 1029">
                <a:extLst>
                  <a:ext uri="{FF2B5EF4-FFF2-40B4-BE49-F238E27FC236}">
                    <a16:creationId xmlns:a16="http://schemas.microsoft.com/office/drawing/2014/main" id="{6E258FCC-1002-13F3-BF10-1CC9CA7A5F6D}"/>
                  </a:ext>
                </a:extLst>
              </p:cNvPr>
              <p:cNvGrpSpPr/>
              <p:nvPr/>
            </p:nvGrpSpPr>
            <p:grpSpPr>
              <a:xfrm>
                <a:off x="1203359" y="6467444"/>
                <a:ext cx="3972023" cy="6890091"/>
                <a:chOff x="1126155" y="136525"/>
                <a:chExt cx="3972023" cy="6890091"/>
              </a:xfrm>
            </p:grpSpPr>
            <p:grpSp>
              <p:nvGrpSpPr>
                <p:cNvPr id="1045" name="Groupe 1044">
                  <a:extLst>
                    <a:ext uri="{FF2B5EF4-FFF2-40B4-BE49-F238E27FC236}">
                      <a16:creationId xmlns:a16="http://schemas.microsoft.com/office/drawing/2014/main" id="{44E371FD-BE93-F914-EF8E-8BF804857692}"/>
                    </a:ext>
                  </a:extLst>
                </p:cNvPr>
                <p:cNvGrpSpPr/>
                <p:nvPr/>
              </p:nvGrpSpPr>
              <p:grpSpPr>
                <a:xfrm>
                  <a:off x="1126155" y="136525"/>
                  <a:ext cx="3930314" cy="4227102"/>
                  <a:chOff x="2184934" y="1742172"/>
                  <a:chExt cx="3930314" cy="4227102"/>
                </a:xfrm>
              </p:grpSpPr>
              <p:pic>
                <p:nvPicPr>
                  <p:cNvPr id="1049" name="Image 1048">
                    <a:extLst>
                      <a:ext uri="{FF2B5EF4-FFF2-40B4-BE49-F238E27FC236}">
                        <a16:creationId xmlns:a16="http://schemas.microsoft.com/office/drawing/2014/main" id="{A0023E76-C55A-D040-0DC9-2909D1A846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5403" r="50000" b="51439"/>
                  <a:stretch/>
                </p:blipFill>
                <p:spPr>
                  <a:xfrm>
                    <a:off x="2184934" y="1742172"/>
                    <a:ext cx="3911065" cy="1588169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050" name="Image 1049">
                    <a:extLst>
                      <a:ext uri="{FF2B5EF4-FFF2-40B4-BE49-F238E27FC236}">
                        <a16:creationId xmlns:a16="http://schemas.microsoft.com/office/drawing/2014/main" id="{8B9D8DF8-5954-21E4-F644-111C9EA4B3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2190550" y="3335160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052" name="Image 1051">
                    <a:extLst>
                      <a:ext uri="{FF2B5EF4-FFF2-40B4-BE49-F238E27FC236}">
                        <a16:creationId xmlns:a16="http://schemas.microsoft.com/office/drawing/2014/main" id="{73E60977-1ED8-761A-ABAE-18CDF453E4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2204183" y="4652217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046" name="Groupe 1045">
                  <a:extLst>
                    <a:ext uri="{FF2B5EF4-FFF2-40B4-BE49-F238E27FC236}">
                      <a16:creationId xmlns:a16="http://schemas.microsoft.com/office/drawing/2014/main" id="{C90093AF-7C91-FE12-0771-11FE761F01D4}"/>
                    </a:ext>
                  </a:extLst>
                </p:cNvPr>
                <p:cNvGrpSpPr/>
                <p:nvPr/>
              </p:nvGrpSpPr>
              <p:grpSpPr>
                <a:xfrm>
                  <a:off x="1154230" y="4382877"/>
                  <a:ext cx="3943948" cy="2643739"/>
                  <a:chOff x="1154230" y="4382877"/>
                  <a:chExt cx="3943948" cy="2643739"/>
                </a:xfrm>
              </p:grpSpPr>
              <p:pic>
                <p:nvPicPr>
                  <p:cNvPr id="1047" name="Image 1046">
                    <a:extLst>
                      <a:ext uri="{FF2B5EF4-FFF2-40B4-BE49-F238E27FC236}">
                        <a16:creationId xmlns:a16="http://schemas.microsoft.com/office/drawing/2014/main" id="{921A6FC8-64B3-C21F-DE27-91BEEA658B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1154230" y="4382877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048" name="Image 1047">
                    <a:extLst>
                      <a:ext uri="{FF2B5EF4-FFF2-40B4-BE49-F238E27FC236}">
                        <a16:creationId xmlns:a16="http://schemas.microsoft.com/office/drawing/2014/main" id="{932E45E3-876F-5559-9C99-87BEFB4D3B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1187113" y="5709559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  <p:grpSp>
            <p:nvGrpSpPr>
              <p:cNvPr id="1032" name="Groupe 1031">
                <a:extLst>
                  <a:ext uri="{FF2B5EF4-FFF2-40B4-BE49-F238E27FC236}">
                    <a16:creationId xmlns:a16="http://schemas.microsoft.com/office/drawing/2014/main" id="{9AA4E258-02E9-AC9E-A4EE-5C64C8CFA340}"/>
                  </a:ext>
                </a:extLst>
              </p:cNvPr>
              <p:cNvGrpSpPr/>
              <p:nvPr/>
            </p:nvGrpSpPr>
            <p:grpSpPr>
              <a:xfrm>
                <a:off x="1126155" y="136525"/>
                <a:ext cx="3972023" cy="6890091"/>
                <a:chOff x="1126155" y="136525"/>
                <a:chExt cx="3972023" cy="6890091"/>
              </a:xfrm>
            </p:grpSpPr>
            <p:grpSp>
              <p:nvGrpSpPr>
                <p:cNvPr id="1033" name="Groupe 1032">
                  <a:extLst>
                    <a:ext uri="{FF2B5EF4-FFF2-40B4-BE49-F238E27FC236}">
                      <a16:creationId xmlns:a16="http://schemas.microsoft.com/office/drawing/2014/main" id="{3F73067D-915A-F278-74F6-D6472A5600BF}"/>
                    </a:ext>
                  </a:extLst>
                </p:cNvPr>
                <p:cNvGrpSpPr/>
                <p:nvPr/>
              </p:nvGrpSpPr>
              <p:grpSpPr>
                <a:xfrm>
                  <a:off x="1126155" y="136525"/>
                  <a:ext cx="3930314" cy="4227102"/>
                  <a:chOff x="2184934" y="1742172"/>
                  <a:chExt cx="3930314" cy="4227102"/>
                </a:xfrm>
              </p:grpSpPr>
              <p:pic>
                <p:nvPicPr>
                  <p:cNvPr id="1038" name="Image 1037">
                    <a:extLst>
                      <a:ext uri="{FF2B5EF4-FFF2-40B4-BE49-F238E27FC236}">
                        <a16:creationId xmlns:a16="http://schemas.microsoft.com/office/drawing/2014/main" id="{5684C52C-5529-EB15-D230-CCC39BDDD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5403" r="50000" b="51439"/>
                  <a:stretch/>
                </p:blipFill>
                <p:spPr>
                  <a:xfrm>
                    <a:off x="2184934" y="1742172"/>
                    <a:ext cx="3911065" cy="1588169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044" name="Image 1043">
                    <a:extLst>
                      <a:ext uri="{FF2B5EF4-FFF2-40B4-BE49-F238E27FC236}">
                        <a16:creationId xmlns:a16="http://schemas.microsoft.com/office/drawing/2014/main" id="{AFAD0164-B61A-6641-9E39-D5F3C6655B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2204183" y="4652217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040" name="Image 1039">
                    <a:extLst>
                      <a:ext uri="{FF2B5EF4-FFF2-40B4-BE49-F238E27FC236}">
                        <a16:creationId xmlns:a16="http://schemas.microsoft.com/office/drawing/2014/main" id="{AC7CAA28-F018-BA72-B0DA-5A60BE2825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2190550" y="3335160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034" name="Groupe 1033">
                  <a:extLst>
                    <a:ext uri="{FF2B5EF4-FFF2-40B4-BE49-F238E27FC236}">
                      <a16:creationId xmlns:a16="http://schemas.microsoft.com/office/drawing/2014/main" id="{DCBB92E0-37B0-2B51-3CF5-4188DE04E3EB}"/>
                    </a:ext>
                  </a:extLst>
                </p:cNvPr>
                <p:cNvGrpSpPr/>
                <p:nvPr/>
              </p:nvGrpSpPr>
              <p:grpSpPr>
                <a:xfrm>
                  <a:off x="1154230" y="4382877"/>
                  <a:ext cx="3943948" cy="2643739"/>
                  <a:chOff x="1154230" y="4382877"/>
                  <a:chExt cx="3943948" cy="2643739"/>
                </a:xfrm>
              </p:grpSpPr>
              <p:pic>
                <p:nvPicPr>
                  <p:cNvPr id="1035" name="Image 1034">
                    <a:extLst>
                      <a:ext uri="{FF2B5EF4-FFF2-40B4-BE49-F238E27FC236}">
                        <a16:creationId xmlns:a16="http://schemas.microsoft.com/office/drawing/2014/main" id="{0E54A227-27E5-2133-FD25-8A499AB3C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1154230" y="4382877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037" name="Image 1036">
                    <a:extLst>
                      <a:ext uri="{FF2B5EF4-FFF2-40B4-BE49-F238E27FC236}">
                        <a16:creationId xmlns:a16="http://schemas.microsoft.com/office/drawing/2014/main" id="{FC70B952-3E8D-63EE-3646-A72DD9CD27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1187113" y="5709559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</p:grpSp>
        <p:grpSp>
          <p:nvGrpSpPr>
            <p:cNvPr id="1097" name="Groupe 1096">
              <a:extLst>
                <a:ext uri="{FF2B5EF4-FFF2-40B4-BE49-F238E27FC236}">
                  <a16:creationId xmlns:a16="http://schemas.microsoft.com/office/drawing/2014/main" id="{D9E48668-A84E-6F7D-4178-F6E701372A58}"/>
                </a:ext>
              </a:extLst>
            </p:cNvPr>
            <p:cNvGrpSpPr/>
            <p:nvPr/>
          </p:nvGrpSpPr>
          <p:grpSpPr>
            <a:xfrm>
              <a:off x="6726171" y="7248328"/>
              <a:ext cx="4049227" cy="12931419"/>
              <a:chOff x="1126155" y="426116"/>
              <a:chExt cx="4049227" cy="12931419"/>
            </a:xfrm>
          </p:grpSpPr>
          <p:grpSp>
            <p:nvGrpSpPr>
              <p:cNvPr id="1098" name="Groupe 1097">
                <a:extLst>
                  <a:ext uri="{FF2B5EF4-FFF2-40B4-BE49-F238E27FC236}">
                    <a16:creationId xmlns:a16="http://schemas.microsoft.com/office/drawing/2014/main" id="{4C0DD788-D273-248A-88B9-D02D45D4B681}"/>
                  </a:ext>
                </a:extLst>
              </p:cNvPr>
              <p:cNvGrpSpPr/>
              <p:nvPr/>
            </p:nvGrpSpPr>
            <p:grpSpPr>
              <a:xfrm>
                <a:off x="1203359" y="6467444"/>
                <a:ext cx="3972023" cy="6890091"/>
                <a:chOff x="1126155" y="136525"/>
                <a:chExt cx="3972023" cy="6890091"/>
              </a:xfrm>
            </p:grpSpPr>
            <p:grpSp>
              <p:nvGrpSpPr>
                <p:cNvPr id="1107" name="Groupe 1106">
                  <a:extLst>
                    <a:ext uri="{FF2B5EF4-FFF2-40B4-BE49-F238E27FC236}">
                      <a16:creationId xmlns:a16="http://schemas.microsoft.com/office/drawing/2014/main" id="{E54BBB9B-8FCA-96A0-AF90-8D7E70DCCF55}"/>
                    </a:ext>
                  </a:extLst>
                </p:cNvPr>
                <p:cNvGrpSpPr/>
                <p:nvPr/>
              </p:nvGrpSpPr>
              <p:grpSpPr>
                <a:xfrm>
                  <a:off x="1126155" y="136525"/>
                  <a:ext cx="3930314" cy="4227102"/>
                  <a:chOff x="2184934" y="1742172"/>
                  <a:chExt cx="3930314" cy="4227102"/>
                </a:xfrm>
              </p:grpSpPr>
              <p:pic>
                <p:nvPicPr>
                  <p:cNvPr id="1111" name="Image 1110">
                    <a:extLst>
                      <a:ext uri="{FF2B5EF4-FFF2-40B4-BE49-F238E27FC236}">
                        <a16:creationId xmlns:a16="http://schemas.microsoft.com/office/drawing/2014/main" id="{65C0E0F3-0EC6-EF85-0983-2AB81D94AB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5403" r="50000" b="51439"/>
                  <a:stretch/>
                </p:blipFill>
                <p:spPr>
                  <a:xfrm>
                    <a:off x="2184934" y="1742172"/>
                    <a:ext cx="3911065" cy="1588169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112" name="Image 1111">
                    <a:extLst>
                      <a:ext uri="{FF2B5EF4-FFF2-40B4-BE49-F238E27FC236}">
                        <a16:creationId xmlns:a16="http://schemas.microsoft.com/office/drawing/2014/main" id="{AD09417A-2126-B928-2961-6052420A7D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2190550" y="3335160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113" name="Image 1112">
                    <a:extLst>
                      <a:ext uri="{FF2B5EF4-FFF2-40B4-BE49-F238E27FC236}">
                        <a16:creationId xmlns:a16="http://schemas.microsoft.com/office/drawing/2014/main" id="{C2522E30-C8CC-48BD-9CE8-2A33A847C4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2204183" y="4652217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108" name="Groupe 1107">
                  <a:extLst>
                    <a:ext uri="{FF2B5EF4-FFF2-40B4-BE49-F238E27FC236}">
                      <a16:creationId xmlns:a16="http://schemas.microsoft.com/office/drawing/2014/main" id="{1817858E-A4FB-847F-33EB-66861DB7D614}"/>
                    </a:ext>
                  </a:extLst>
                </p:cNvPr>
                <p:cNvGrpSpPr/>
                <p:nvPr/>
              </p:nvGrpSpPr>
              <p:grpSpPr>
                <a:xfrm>
                  <a:off x="1154230" y="4382877"/>
                  <a:ext cx="3943948" cy="2643739"/>
                  <a:chOff x="1154230" y="4382877"/>
                  <a:chExt cx="3943948" cy="2643739"/>
                </a:xfrm>
              </p:grpSpPr>
              <p:pic>
                <p:nvPicPr>
                  <p:cNvPr id="1109" name="Image 1108">
                    <a:extLst>
                      <a:ext uri="{FF2B5EF4-FFF2-40B4-BE49-F238E27FC236}">
                        <a16:creationId xmlns:a16="http://schemas.microsoft.com/office/drawing/2014/main" id="{AC3B5024-CF7A-C422-7606-7C2D0218E5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1154230" y="4382877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110" name="Image 1109">
                    <a:extLst>
                      <a:ext uri="{FF2B5EF4-FFF2-40B4-BE49-F238E27FC236}">
                        <a16:creationId xmlns:a16="http://schemas.microsoft.com/office/drawing/2014/main" id="{16C3DDAB-200F-2DC9-4824-55C2E0E858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1187113" y="5709559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  <p:grpSp>
            <p:nvGrpSpPr>
              <p:cNvPr id="1099" name="Groupe 1098">
                <a:extLst>
                  <a:ext uri="{FF2B5EF4-FFF2-40B4-BE49-F238E27FC236}">
                    <a16:creationId xmlns:a16="http://schemas.microsoft.com/office/drawing/2014/main" id="{122EE12C-50F4-EEFD-EFE2-0060FBA66640}"/>
                  </a:ext>
                </a:extLst>
              </p:cNvPr>
              <p:cNvGrpSpPr/>
              <p:nvPr/>
            </p:nvGrpSpPr>
            <p:grpSpPr>
              <a:xfrm>
                <a:off x="1126155" y="426116"/>
                <a:ext cx="3972023" cy="6600500"/>
                <a:chOff x="1126155" y="426116"/>
                <a:chExt cx="3972023" cy="6600500"/>
              </a:xfrm>
            </p:grpSpPr>
            <p:grpSp>
              <p:nvGrpSpPr>
                <p:cNvPr id="1100" name="Groupe 1099">
                  <a:extLst>
                    <a:ext uri="{FF2B5EF4-FFF2-40B4-BE49-F238E27FC236}">
                      <a16:creationId xmlns:a16="http://schemas.microsoft.com/office/drawing/2014/main" id="{90424C9E-E15C-0408-CC46-6A004CF002ED}"/>
                    </a:ext>
                  </a:extLst>
                </p:cNvPr>
                <p:cNvGrpSpPr/>
                <p:nvPr/>
              </p:nvGrpSpPr>
              <p:grpSpPr>
                <a:xfrm>
                  <a:off x="1126155" y="426116"/>
                  <a:ext cx="3930314" cy="3937511"/>
                  <a:chOff x="2184934" y="2031763"/>
                  <a:chExt cx="3930314" cy="3937511"/>
                </a:xfrm>
              </p:grpSpPr>
              <p:pic>
                <p:nvPicPr>
                  <p:cNvPr id="1104" name="Image 1103">
                    <a:extLst>
                      <a:ext uri="{FF2B5EF4-FFF2-40B4-BE49-F238E27FC236}">
                        <a16:creationId xmlns:a16="http://schemas.microsoft.com/office/drawing/2014/main" id="{A5947898-E49E-8E34-879C-73A8C5CC91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7959" r="50000" b="51439"/>
                  <a:stretch/>
                </p:blipFill>
                <p:spPr>
                  <a:xfrm>
                    <a:off x="2184934" y="2031763"/>
                    <a:ext cx="3911065" cy="1412878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105" name="Image 1104">
                    <a:extLst>
                      <a:ext uri="{FF2B5EF4-FFF2-40B4-BE49-F238E27FC236}">
                        <a16:creationId xmlns:a16="http://schemas.microsoft.com/office/drawing/2014/main" id="{B67DB789-35F0-3271-5266-DD6CA7AFE9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2204183" y="4652217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106" name="Image 1105">
                    <a:extLst>
                      <a:ext uri="{FF2B5EF4-FFF2-40B4-BE49-F238E27FC236}">
                        <a16:creationId xmlns:a16="http://schemas.microsoft.com/office/drawing/2014/main" id="{14783476-2AAC-CBE4-70B2-AF0BEAB2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2190550" y="3335160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101" name="Groupe 1100">
                  <a:extLst>
                    <a:ext uri="{FF2B5EF4-FFF2-40B4-BE49-F238E27FC236}">
                      <a16:creationId xmlns:a16="http://schemas.microsoft.com/office/drawing/2014/main" id="{98EB2AA2-77D7-2942-7A45-23BEE2331DBC}"/>
                    </a:ext>
                  </a:extLst>
                </p:cNvPr>
                <p:cNvGrpSpPr/>
                <p:nvPr/>
              </p:nvGrpSpPr>
              <p:grpSpPr>
                <a:xfrm>
                  <a:off x="1154230" y="4382877"/>
                  <a:ext cx="3943948" cy="2643739"/>
                  <a:chOff x="1154230" y="4382877"/>
                  <a:chExt cx="3943948" cy="2643739"/>
                </a:xfrm>
              </p:grpSpPr>
              <p:pic>
                <p:nvPicPr>
                  <p:cNvPr id="1102" name="Image 1101">
                    <a:extLst>
                      <a:ext uri="{FF2B5EF4-FFF2-40B4-BE49-F238E27FC236}">
                        <a16:creationId xmlns:a16="http://schemas.microsoft.com/office/drawing/2014/main" id="{3EF1740B-D2A3-8F30-7EDC-D667F26633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1154230" y="4382877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103" name="Image 1102">
                    <a:extLst>
                      <a:ext uri="{FF2B5EF4-FFF2-40B4-BE49-F238E27FC236}">
                        <a16:creationId xmlns:a16="http://schemas.microsoft.com/office/drawing/2014/main" id="{87CE1D22-5499-D98D-A4F8-F01C309942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7921" t="29356" r="50000" b="51439"/>
                  <a:stretch/>
                </p:blipFill>
                <p:spPr>
                  <a:xfrm>
                    <a:off x="1187113" y="5709559"/>
                    <a:ext cx="3911065" cy="13170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</p:grp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C65F70-FB8A-2364-948D-4C43A3D0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© L’informatique sans complexe</a:t>
            </a:r>
          </a:p>
        </p:txBody>
      </p:sp>
      <p:grpSp>
        <p:nvGrpSpPr>
          <p:cNvPr id="1065" name="Groupe 1064">
            <a:extLst>
              <a:ext uri="{FF2B5EF4-FFF2-40B4-BE49-F238E27FC236}">
                <a16:creationId xmlns:a16="http://schemas.microsoft.com/office/drawing/2014/main" id="{9992AA27-34D5-74A3-CD9E-D032801FA959}"/>
              </a:ext>
            </a:extLst>
          </p:cNvPr>
          <p:cNvGrpSpPr/>
          <p:nvPr/>
        </p:nvGrpSpPr>
        <p:grpSpPr>
          <a:xfrm>
            <a:off x="5593861" y="2166405"/>
            <a:ext cx="5756172" cy="3375563"/>
            <a:chOff x="5555428" y="1888902"/>
            <a:chExt cx="5756172" cy="3375563"/>
          </a:xfrm>
        </p:grpSpPr>
        <p:grpSp>
          <p:nvGrpSpPr>
            <p:cNvPr id="1067" name="Groupe 1066">
              <a:extLst>
                <a:ext uri="{FF2B5EF4-FFF2-40B4-BE49-F238E27FC236}">
                  <a16:creationId xmlns:a16="http://schemas.microsoft.com/office/drawing/2014/main" id="{89AC3316-AF62-FD17-99C8-2A7D2ECB842B}"/>
                </a:ext>
              </a:extLst>
            </p:cNvPr>
            <p:cNvGrpSpPr/>
            <p:nvPr/>
          </p:nvGrpSpPr>
          <p:grpSpPr>
            <a:xfrm>
              <a:off x="5555428" y="1888902"/>
              <a:ext cx="5756172" cy="3375563"/>
              <a:chOff x="5555428" y="1888902"/>
              <a:chExt cx="5756172" cy="3375563"/>
            </a:xfrm>
          </p:grpSpPr>
          <p:pic>
            <p:nvPicPr>
              <p:cNvPr id="1089" name="Image 1088">
                <a:extLst>
                  <a:ext uri="{FF2B5EF4-FFF2-40B4-BE49-F238E27FC236}">
                    <a16:creationId xmlns:a16="http://schemas.microsoft.com/office/drawing/2014/main" id="{5B3C2D04-E6C9-2FD8-79A1-5FB221C551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050" t="21181" r="55222" b="52513"/>
              <a:stretch/>
            </p:blipFill>
            <p:spPr>
              <a:xfrm>
                <a:off x="5555428" y="1888902"/>
                <a:ext cx="5756172" cy="3318951"/>
              </a:xfrm>
              <a:prstGeom prst="rec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090" name="Groupe 1089">
                <a:extLst>
                  <a:ext uri="{FF2B5EF4-FFF2-40B4-BE49-F238E27FC236}">
                    <a16:creationId xmlns:a16="http://schemas.microsoft.com/office/drawing/2014/main" id="{89B311C1-ACAD-95BF-D8B1-0D9771DC8FD8}"/>
                  </a:ext>
                </a:extLst>
              </p:cNvPr>
              <p:cNvGrpSpPr/>
              <p:nvPr/>
            </p:nvGrpSpPr>
            <p:grpSpPr>
              <a:xfrm>
                <a:off x="7527435" y="3457131"/>
                <a:ext cx="3500496" cy="1807334"/>
                <a:chOff x="7499663" y="3304764"/>
                <a:chExt cx="3500496" cy="1807334"/>
              </a:xfrm>
            </p:grpSpPr>
            <p:sp>
              <p:nvSpPr>
                <p:cNvPr id="1093" name="ZoneTexte 1092">
                  <a:extLst>
                    <a:ext uri="{FF2B5EF4-FFF2-40B4-BE49-F238E27FC236}">
                      <a16:creationId xmlns:a16="http://schemas.microsoft.com/office/drawing/2014/main" id="{48F82F30-BD14-DC40-6C67-55B3E3D2F129}"/>
                    </a:ext>
                  </a:extLst>
                </p:cNvPr>
                <p:cNvSpPr txBox="1"/>
                <p:nvPr/>
              </p:nvSpPr>
              <p:spPr>
                <a:xfrm>
                  <a:off x="8357061" y="3304764"/>
                  <a:ext cx="684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C00000"/>
                      </a:solidFill>
                    </a:rPr>
                    <a:t>Input</a:t>
                  </a:r>
                </a:p>
              </p:txBody>
            </p:sp>
            <p:sp>
              <p:nvSpPr>
                <p:cNvPr id="1094" name="ZoneTexte 1093">
                  <a:extLst>
                    <a:ext uri="{FF2B5EF4-FFF2-40B4-BE49-F238E27FC236}">
                      <a16:creationId xmlns:a16="http://schemas.microsoft.com/office/drawing/2014/main" id="{42BE2828-1220-6CA1-3B0E-D20568FF2A2A}"/>
                    </a:ext>
                  </a:extLst>
                </p:cNvPr>
                <p:cNvSpPr txBox="1"/>
                <p:nvPr/>
              </p:nvSpPr>
              <p:spPr>
                <a:xfrm>
                  <a:off x="8348008" y="3777823"/>
                  <a:ext cx="856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C00000"/>
                      </a:solidFill>
                    </a:rPr>
                    <a:t>Output</a:t>
                  </a:r>
                </a:p>
              </p:txBody>
            </p:sp>
            <p:sp>
              <p:nvSpPr>
                <p:cNvPr id="1095" name="ZoneTexte 1094">
                  <a:extLst>
                    <a:ext uri="{FF2B5EF4-FFF2-40B4-BE49-F238E27FC236}">
                      <a16:creationId xmlns:a16="http://schemas.microsoft.com/office/drawing/2014/main" id="{D85172A7-EECD-0CE4-F7E6-31A07C3E5680}"/>
                    </a:ext>
                  </a:extLst>
                </p:cNvPr>
                <p:cNvSpPr txBox="1"/>
                <p:nvPr/>
              </p:nvSpPr>
              <p:spPr>
                <a:xfrm>
                  <a:off x="9409211" y="4742766"/>
                  <a:ext cx="15909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C00000"/>
                      </a:solidFill>
                    </a:rPr>
                    <a:t>Nbre itérations</a:t>
                  </a:r>
                </a:p>
              </p:txBody>
            </p:sp>
            <p:cxnSp>
              <p:nvCxnSpPr>
                <p:cNvPr id="1096" name="Connecteur droit avec flèche 1095">
                  <a:extLst>
                    <a:ext uri="{FF2B5EF4-FFF2-40B4-BE49-F238E27FC236}">
                      <a16:creationId xmlns:a16="http://schemas.microsoft.com/office/drawing/2014/main" id="{40C3057A-1D52-A7A8-FCD0-31B9B58571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99663" y="3489430"/>
                  <a:ext cx="906079" cy="168791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5" name="Connecteur droit avec flèche 1114">
                  <a:extLst>
                    <a:ext uri="{FF2B5EF4-FFF2-40B4-BE49-F238E27FC236}">
                      <a16:creationId xmlns:a16="http://schemas.microsoft.com/office/drawing/2014/main" id="{1E5916CF-2514-0E10-A569-AE0AEAEA5F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564769" y="3831119"/>
                  <a:ext cx="820989" cy="125101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Connecteur droit avec flèche 1115">
                  <a:extLst>
                    <a:ext uri="{FF2B5EF4-FFF2-40B4-BE49-F238E27FC236}">
                      <a16:creationId xmlns:a16="http://schemas.microsoft.com/office/drawing/2014/main" id="{D105B370-1AC3-2ABC-DD80-5143055F2D20}"/>
                    </a:ext>
                  </a:extLst>
                </p:cNvPr>
                <p:cNvCxnSpPr>
                  <a:cxnSpLocks/>
                  <a:stCxn id="1095" idx="1"/>
                </p:cNvCxnSpPr>
                <p:nvPr/>
              </p:nvCxnSpPr>
              <p:spPr>
                <a:xfrm flipH="1" flipV="1">
                  <a:off x="9127331" y="4837259"/>
                  <a:ext cx="281880" cy="90173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1" name="ZoneTexte 1090">
                <a:extLst>
                  <a:ext uri="{FF2B5EF4-FFF2-40B4-BE49-F238E27FC236}">
                    <a16:creationId xmlns:a16="http://schemas.microsoft.com/office/drawing/2014/main" id="{B028EB02-8665-CA4F-93B9-42179A2D6396}"/>
                  </a:ext>
                </a:extLst>
              </p:cNvPr>
              <p:cNvSpPr txBox="1"/>
              <p:nvPr/>
            </p:nvSpPr>
            <p:spPr>
              <a:xfrm>
                <a:off x="9027912" y="3084436"/>
                <a:ext cx="1875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Nbre de neurones</a:t>
                </a:r>
              </a:p>
            </p:txBody>
          </p:sp>
          <p:cxnSp>
            <p:nvCxnSpPr>
              <p:cNvPr id="1092" name="Connecteur droit avec flèche 1091">
                <a:extLst>
                  <a:ext uri="{FF2B5EF4-FFF2-40B4-BE49-F238E27FC236}">
                    <a16:creationId xmlns:a16="http://schemas.microsoft.com/office/drawing/2014/main" id="{AA4145DC-8B54-DDC6-EE95-B545302DEC82}"/>
                  </a:ext>
                </a:extLst>
              </p:cNvPr>
              <p:cNvCxnSpPr>
                <a:cxnSpLocks/>
                <a:stCxn id="1091" idx="1"/>
              </p:cNvCxnSpPr>
              <p:nvPr/>
            </p:nvCxnSpPr>
            <p:spPr>
              <a:xfrm flipH="1" flipV="1">
                <a:off x="8375780" y="3145270"/>
                <a:ext cx="652132" cy="12383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54C57920-2004-33DE-3BB3-4941CFD49A5B}"/>
                </a:ext>
              </a:extLst>
            </p:cNvPr>
            <p:cNvSpPr txBox="1"/>
            <p:nvPr/>
          </p:nvSpPr>
          <p:spPr>
            <a:xfrm>
              <a:off x="7639048" y="2111039"/>
              <a:ext cx="2670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Bibliothèque de neurones</a:t>
              </a:r>
            </a:p>
          </p:txBody>
        </p:sp>
        <p:cxnSp>
          <p:nvCxnSpPr>
            <p:cNvPr id="1085" name="Connecteur droit avec flèche 1084">
              <a:extLst>
                <a:ext uri="{FF2B5EF4-FFF2-40B4-BE49-F238E27FC236}">
                  <a16:creationId xmlns:a16="http://schemas.microsoft.com/office/drawing/2014/main" id="{EDADFB0B-CCDF-48D5-6051-ECDCAD5599BA}"/>
                </a:ext>
              </a:extLst>
            </p:cNvPr>
            <p:cNvCxnSpPr>
              <a:cxnSpLocks/>
              <a:stCxn id="1068" idx="1"/>
            </p:cNvCxnSpPr>
            <p:nvPr/>
          </p:nvCxnSpPr>
          <p:spPr>
            <a:xfrm flipH="1" flipV="1">
              <a:off x="7047724" y="2226798"/>
              <a:ext cx="591324" cy="6890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5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F24B3F-568F-7036-E39F-76EA26CEEC83}"/>
              </a:ext>
            </a:extLst>
          </p:cNvPr>
          <p:cNvSpPr txBox="1"/>
          <p:nvPr/>
        </p:nvSpPr>
        <p:spPr>
          <a:xfrm>
            <a:off x="3608712" y="2313432"/>
            <a:ext cx="47916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5400" dirty="0">
                <a:solidFill>
                  <a:srgbClr val="0000FF"/>
                </a:solidFill>
                <a:latin typeface="Bradley Hand ITC" panose="03070402050302030203" pitchFamily="66" charset="0"/>
              </a:rPr>
              <a:t>Ceci est un texte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FF9D7B-451E-C084-3B2F-237215E637D1}"/>
              </a:ext>
            </a:extLst>
          </p:cNvPr>
          <p:cNvGrpSpPr/>
          <p:nvPr/>
        </p:nvGrpSpPr>
        <p:grpSpPr>
          <a:xfrm>
            <a:off x="3685032" y="2194560"/>
            <a:ext cx="2645167" cy="3584020"/>
            <a:chOff x="3685032" y="2194560"/>
            <a:chExt cx="2645167" cy="3584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46D3CD-110B-3DAC-56B2-DB5FFFFADB3A}"/>
                </a:ext>
              </a:extLst>
            </p:cNvPr>
            <p:cNvSpPr/>
            <p:nvPr/>
          </p:nvSpPr>
          <p:spPr>
            <a:xfrm>
              <a:off x="3685032" y="2194560"/>
              <a:ext cx="411480" cy="113385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19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A4135242-84ED-88E9-5F3D-60AE8FEED9A9}"/>
                </a:ext>
              </a:extLst>
            </p:cNvPr>
            <p:cNvCxnSpPr>
              <a:cxnSpLocks/>
            </p:cNvCxnSpPr>
            <p:nvPr/>
          </p:nvCxnSpPr>
          <p:spPr>
            <a:xfrm>
              <a:off x="3890772" y="3328416"/>
              <a:ext cx="1995810" cy="6126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8B332933-7402-73A4-29F8-14F38F833A4E}"/>
                </a:ext>
              </a:extLst>
            </p:cNvPr>
            <p:cNvCxnSpPr>
              <a:cxnSpLocks/>
            </p:cNvCxnSpPr>
            <p:nvPr/>
          </p:nvCxnSpPr>
          <p:spPr>
            <a:xfrm>
              <a:off x="6107430" y="4855250"/>
              <a:ext cx="0" cy="603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1FE793D-DD05-4CF9-4293-6459B5F4F9A9}"/>
                </a:ext>
              </a:extLst>
            </p:cNvPr>
            <p:cNvSpPr txBox="1"/>
            <p:nvPr/>
          </p:nvSpPr>
          <p:spPr>
            <a:xfrm>
              <a:off x="5861801" y="5409248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"c"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BA911B5-0715-3C4D-804D-C022D778F083}"/>
              </a:ext>
            </a:extLst>
          </p:cNvPr>
          <p:cNvGrpSpPr/>
          <p:nvPr/>
        </p:nvGrpSpPr>
        <p:grpSpPr>
          <a:xfrm>
            <a:off x="4048638" y="2194560"/>
            <a:ext cx="3975851" cy="3558374"/>
            <a:chOff x="4057534" y="2194560"/>
            <a:chExt cx="3975851" cy="3558374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3A469F57-BE7E-133F-6378-767FD06FE3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8836" y="3799904"/>
              <a:ext cx="180329" cy="141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F9809E-CB0F-EB6B-2282-FC94A745DCB1}"/>
                </a:ext>
              </a:extLst>
            </p:cNvPr>
            <p:cNvSpPr/>
            <p:nvPr/>
          </p:nvSpPr>
          <p:spPr>
            <a:xfrm>
              <a:off x="4057534" y="2194560"/>
              <a:ext cx="411480" cy="113385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19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5DB11E3A-ED3B-AC04-E946-A252C1EFB937}"/>
                </a:ext>
              </a:extLst>
            </p:cNvPr>
            <p:cNvCxnSpPr>
              <a:cxnSpLocks/>
            </p:cNvCxnSpPr>
            <p:nvPr/>
          </p:nvCxnSpPr>
          <p:spPr>
            <a:xfrm>
              <a:off x="4180978" y="3328416"/>
              <a:ext cx="1787652" cy="6035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09EDE0D-07C5-F10F-4A98-C6B556CAAF7D}"/>
                </a:ext>
              </a:extLst>
            </p:cNvPr>
            <p:cNvSpPr txBox="1"/>
            <p:nvPr/>
          </p:nvSpPr>
          <p:spPr>
            <a:xfrm>
              <a:off x="7564987" y="4208919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"c"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678541B-C682-0D42-22D1-C9AE31B287EF}"/>
                </a:ext>
              </a:extLst>
            </p:cNvPr>
            <p:cNvSpPr/>
            <p:nvPr/>
          </p:nvSpPr>
          <p:spPr>
            <a:xfrm>
              <a:off x="6062356" y="3621239"/>
              <a:ext cx="1971029" cy="16548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8F7A6778-B4CF-EDDF-AC4E-E7408136C479}"/>
                </a:ext>
              </a:extLst>
            </p:cNvPr>
            <p:cNvCxnSpPr>
              <a:cxnSpLocks/>
            </p:cNvCxnSpPr>
            <p:nvPr/>
          </p:nvCxnSpPr>
          <p:spPr>
            <a:xfrm>
              <a:off x="6114052" y="4851464"/>
              <a:ext cx="0" cy="603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07F9980-5DC9-2A17-814E-9E64D0CF47A8}"/>
                </a:ext>
              </a:extLst>
            </p:cNvPr>
            <p:cNvSpPr txBox="1"/>
            <p:nvPr/>
          </p:nvSpPr>
          <p:spPr>
            <a:xfrm>
              <a:off x="5895478" y="538360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"e"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8CE7303-DC27-C8DD-5910-DC15ED6CE1FA}"/>
              </a:ext>
            </a:extLst>
          </p:cNvPr>
          <p:cNvGrpSpPr/>
          <p:nvPr/>
        </p:nvGrpSpPr>
        <p:grpSpPr>
          <a:xfrm>
            <a:off x="4301458" y="2194560"/>
            <a:ext cx="3580675" cy="3558374"/>
            <a:chOff x="4066811" y="2194560"/>
            <a:chExt cx="3984206" cy="3558374"/>
          </a:xfrm>
        </p:grpSpPr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E03741CF-23BB-1238-B83E-2F36F696B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8836" y="3799904"/>
              <a:ext cx="180329" cy="141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E677F3-7EFA-46E7-9A60-F539F6F19CA3}"/>
                </a:ext>
              </a:extLst>
            </p:cNvPr>
            <p:cNvSpPr/>
            <p:nvPr/>
          </p:nvSpPr>
          <p:spPr>
            <a:xfrm>
              <a:off x="4066811" y="2194560"/>
              <a:ext cx="411480" cy="113385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19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BD766381-9887-88B3-8E5C-1217E32BCBEF}"/>
                </a:ext>
              </a:extLst>
            </p:cNvPr>
            <p:cNvCxnSpPr>
              <a:cxnSpLocks/>
            </p:cNvCxnSpPr>
            <p:nvPr/>
          </p:nvCxnSpPr>
          <p:spPr>
            <a:xfrm>
              <a:off x="4180978" y="3328416"/>
              <a:ext cx="1787652" cy="6035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7254063-AB13-2BE8-8471-BB8A2E458122}"/>
                </a:ext>
              </a:extLst>
            </p:cNvPr>
            <p:cNvSpPr txBox="1"/>
            <p:nvPr/>
          </p:nvSpPr>
          <p:spPr>
            <a:xfrm>
              <a:off x="7564987" y="4208919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"e"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3718181-5E4B-B1A2-A171-26F13113C233}"/>
                </a:ext>
              </a:extLst>
            </p:cNvPr>
            <p:cNvSpPr/>
            <p:nvPr/>
          </p:nvSpPr>
          <p:spPr>
            <a:xfrm>
              <a:off x="6062356" y="3621239"/>
              <a:ext cx="1971029" cy="16548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694CC028-0335-E2DD-17CB-3D080F588F90}"/>
                </a:ext>
              </a:extLst>
            </p:cNvPr>
            <p:cNvCxnSpPr>
              <a:cxnSpLocks/>
            </p:cNvCxnSpPr>
            <p:nvPr/>
          </p:nvCxnSpPr>
          <p:spPr>
            <a:xfrm>
              <a:off x="6114052" y="4851464"/>
              <a:ext cx="0" cy="603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AFD41A9-9162-369E-AA9D-0B9A777222FF}"/>
                </a:ext>
              </a:extLst>
            </p:cNvPr>
            <p:cNvSpPr txBox="1"/>
            <p:nvPr/>
          </p:nvSpPr>
          <p:spPr>
            <a:xfrm>
              <a:off x="5895478" y="5383602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"c"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517116F-B993-6B59-0AB1-3C4D1A618E2B}"/>
              </a:ext>
            </a:extLst>
          </p:cNvPr>
          <p:cNvGrpSpPr/>
          <p:nvPr/>
        </p:nvGrpSpPr>
        <p:grpSpPr>
          <a:xfrm>
            <a:off x="4554557" y="2194560"/>
            <a:ext cx="3200621" cy="3558374"/>
            <a:chOff x="4067054" y="2194560"/>
            <a:chExt cx="4017297" cy="3558374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C8A60F91-56FE-003E-3126-D617858BC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8836" y="3799904"/>
              <a:ext cx="180329" cy="141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43249-8619-0890-45B0-37F7D3B02ED2}"/>
                </a:ext>
              </a:extLst>
            </p:cNvPr>
            <p:cNvSpPr/>
            <p:nvPr/>
          </p:nvSpPr>
          <p:spPr>
            <a:xfrm>
              <a:off x="4067054" y="2194560"/>
              <a:ext cx="411480" cy="113385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19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686C4EC7-5021-0D6C-EE80-75E90727D02E}"/>
                </a:ext>
              </a:extLst>
            </p:cNvPr>
            <p:cNvCxnSpPr>
              <a:cxnSpLocks/>
            </p:cNvCxnSpPr>
            <p:nvPr/>
          </p:nvCxnSpPr>
          <p:spPr>
            <a:xfrm>
              <a:off x="4180978" y="3328416"/>
              <a:ext cx="1787652" cy="6035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E475917-D8A4-3D74-EA38-654CE52E16FB}"/>
                </a:ext>
              </a:extLst>
            </p:cNvPr>
            <p:cNvSpPr txBox="1"/>
            <p:nvPr/>
          </p:nvSpPr>
          <p:spPr>
            <a:xfrm>
              <a:off x="7474305" y="4112246"/>
              <a:ext cx="610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"c"</a:t>
              </a:r>
            </a:p>
            <a:p>
              <a:r>
                <a:rPr lang="fr-FR" dirty="0"/>
                <a:t>"e"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CCFFC2E9-AE25-BAF8-B003-28F4C5B3A4DD}"/>
                </a:ext>
              </a:extLst>
            </p:cNvPr>
            <p:cNvSpPr/>
            <p:nvPr/>
          </p:nvSpPr>
          <p:spPr>
            <a:xfrm>
              <a:off x="6062356" y="3621239"/>
              <a:ext cx="1971029" cy="16548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E814F3C4-31F2-1BD8-9D91-8AB1FDEC8A59}"/>
                </a:ext>
              </a:extLst>
            </p:cNvPr>
            <p:cNvCxnSpPr>
              <a:cxnSpLocks/>
            </p:cNvCxnSpPr>
            <p:nvPr/>
          </p:nvCxnSpPr>
          <p:spPr>
            <a:xfrm>
              <a:off x="6114052" y="4851464"/>
              <a:ext cx="0" cy="603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D04BF7A-5F5A-63BC-D92D-3DCC83C1A191}"/>
                </a:ext>
              </a:extLst>
            </p:cNvPr>
            <p:cNvSpPr txBox="1"/>
            <p:nvPr/>
          </p:nvSpPr>
          <p:spPr>
            <a:xfrm>
              <a:off x="5895478" y="538360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"i"</a:t>
              </a: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45983BF9-8161-CBD8-CAA7-287409ACE8AD}"/>
              </a:ext>
            </a:extLst>
          </p:cNvPr>
          <p:cNvSpPr txBox="1"/>
          <p:nvPr/>
        </p:nvSpPr>
        <p:spPr>
          <a:xfrm>
            <a:off x="2117757" y="1041163"/>
            <a:ext cx="7455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l’algorithme neuronal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apprend-il à lire 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DE76FD4-7C4A-C7FC-BE5A-A93117504AC1}"/>
              </a:ext>
            </a:extLst>
          </p:cNvPr>
          <p:cNvGrpSpPr/>
          <p:nvPr/>
        </p:nvGrpSpPr>
        <p:grpSpPr>
          <a:xfrm>
            <a:off x="4767390" y="2194560"/>
            <a:ext cx="3123440" cy="3558374"/>
            <a:chOff x="4112962" y="2194560"/>
            <a:chExt cx="3920423" cy="3558374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29FB9F2C-F580-72EA-F5D2-CAA00A7768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8836" y="3799904"/>
              <a:ext cx="180329" cy="141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DEDB78-36F3-8FDE-8A4D-430E93CCC24A}"/>
                </a:ext>
              </a:extLst>
            </p:cNvPr>
            <p:cNvSpPr/>
            <p:nvPr/>
          </p:nvSpPr>
          <p:spPr>
            <a:xfrm>
              <a:off x="4112962" y="2194560"/>
              <a:ext cx="411480" cy="113385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19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98A1F93-2140-7F05-1F1F-FD33E1462C3C}"/>
                </a:ext>
              </a:extLst>
            </p:cNvPr>
            <p:cNvCxnSpPr>
              <a:cxnSpLocks/>
            </p:cNvCxnSpPr>
            <p:nvPr/>
          </p:nvCxnSpPr>
          <p:spPr>
            <a:xfrm>
              <a:off x="4180978" y="3328416"/>
              <a:ext cx="1599606" cy="6035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33EFBC4-05C8-17CB-72A0-63EF6EE3B60C}"/>
                </a:ext>
              </a:extLst>
            </p:cNvPr>
            <p:cNvSpPr txBox="1"/>
            <p:nvPr/>
          </p:nvSpPr>
          <p:spPr>
            <a:xfrm>
              <a:off x="7287938" y="4216646"/>
              <a:ext cx="712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mot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BF43038-DF9F-8B79-4339-C7E910C5190A}"/>
                </a:ext>
              </a:extLst>
            </p:cNvPr>
            <p:cNvSpPr/>
            <p:nvPr/>
          </p:nvSpPr>
          <p:spPr>
            <a:xfrm>
              <a:off x="6062356" y="3621239"/>
              <a:ext cx="1971029" cy="16548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E09C3B4B-B7A8-15A7-FE7B-2B573D87B7BC}"/>
                </a:ext>
              </a:extLst>
            </p:cNvPr>
            <p:cNvCxnSpPr>
              <a:cxnSpLocks/>
            </p:cNvCxnSpPr>
            <p:nvPr/>
          </p:nvCxnSpPr>
          <p:spPr>
            <a:xfrm>
              <a:off x="5930416" y="4851464"/>
              <a:ext cx="0" cy="603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4D41A31-2FE3-665B-958F-20F8AEAAA87F}"/>
                </a:ext>
              </a:extLst>
            </p:cNvPr>
            <p:cNvSpPr txBox="1"/>
            <p:nvPr/>
          </p:nvSpPr>
          <p:spPr>
            <a:xfrm>
              <a:off x="5516730" y="5383602"/>
              <a:ext cx="921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"ceci"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894F4889-6A0B-E479-669E-82F59EA7ED45}"/>
              </a:ext>
            </a:extLst>
          </p:cNvPr>
          <p:cNvGrpSpPr/>
          <p:nvPr/>
        </p:nvGrpSpPr>
        <p:grpSpPr>
          <a:xfrm>
            <a:off x="5091860" y="3970401"/>
            <a:ext cx="2047135" cy="890112"/>
            <a:chOff x="9395712" y="2628900"/>
            <a:chExt cx="1901952" cy="1312164"/>
          </a:xfrm>
        </p:grpSpPr>
        <p:pic>
          <p:nvPicPr>
            <p:cNvPr id="45" name="Picture 4" descr="Cory Brown on LinkedIn: Configuring a Neural Network Output Layer">
              <a:extLst>
                <a:ext uri="{FF2B5EF4-FFF2-40B4-BE49-F238E27FC236}">
                  <a16:creationId xmlns:a16="http://schemas.microsoft.com/office/drawing/2014/main" id="{C6F86A00-4B15-9DD0-157E-DEE3E665E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5712" y="2628900"/>
              <a:ext cx="1901952" cy="131216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A93252F-F86E-6D65-C530-0635E7A065DB}"/>
                </a:ext>
              </a:extLst>
            </p:cNvPr>
            <p:cNvCxnSpPr/>
            <p:nvPr/>
          </p:nvCxnSpPr>
          <p:spPr>
            <a:xfrm>
              <a:off x="11163480" y="3058948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CA41C1D-1813-2990-2DA2-E390915AFBE0}"/>
                </a:ext>
              </a:extLst>
            </p:cNvPr>
            <p:cNvCxnSpPr/>
            <p:nvPr/>
          </p:nvCxnSpPr>
          <p:spPr>
            <a:xfrm>
              <a:off x="11155838" y="3171422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A6EAEC49-9931-4DEC-D2CE-BC0F4416415B}"/>
                </a:ext>
              </a:extLst>
            </p:cNvPr>
            <p:cNvCxnSpPr/>
            <p:nvPr/>
          </p:nvCxnSpPr>
          <p:spPr>
            <a:xfrm>
              <a:off x="11155838" y="3284982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6ED61FC0-F85A-C789-485C-1D65F8385E41}"/>
                </a:ext>
              </a:extLst>
            </p:cNvPr>
            <p:cNvCxnSpPr/>
            <p:nvPr/>
          </p:nvCxnSpPr>
          <p:spPr>
            <a:xfrm>
              <a:off x="11145049" y="3389754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12C3F7A8-AFEA-C6E4-E42C-E3A1A32B57EB}"/>
                </a:ext>
              </a:extLst>
            </p:cNvPr>
            <p:cNvCxnSpPr/>
            <p:nvPr/>
          </p:nvCxnSpPr>
          <p:spPr>
            <a:xfrm>
              <a:off x="11155838" y="3513807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8DAEB484-E1DC-95C7-19AF-38DA3520A0B4}"/>
                </a:ext>
              </a:extLst>
            </p:cNvPr>
            <p:cNvCxnSpPr/>
            <p:nvPr/>
          </p:nvCxnSpPr>
          <p:spPr>
            <a:xfrm>
              <a:off x="9398116" y="3058948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4F166123-EC32-F85B-18B6-48E9F6D2742E}"/>
                </a:ext>
              </a:extLst>
            </p:cNvPr>
            <p:cNvCxnSpPr/>
            <p:nvPr/>
          </p:nvCxnSpPr>
          <p:spPr>
            <a:xfrm>
              <a:off x="9397285" y="3171422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94F3A85F-49B7-E601-AA4D-56F6FD48A67F}"/>
                </a:ext>
              </a:extLst>
            </p:cNvPr>
            <p:cNvCxnSpPr/>
            <p:nvPr/>
          </p:nvCxnSpPr>
          <p:spPr>
            <a:xfrm>
              <a:off x="9405377" y="3284982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0A134703-A5CA-47E1-EA9C-527F610C5081}"/>
                </a:ext>
              </a:extLst>
            </p:cNvPr>
            <p:cNvCxnSpPr/>
            <p:nvPr/>
          </p:nvCxnSpPr>
          <p:spPr>
            <a:xfrm>
              <a:off x="9398634" y="3389754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9DE1D1B9-6996-6A5D-49C8-00D106A872EA}"/>
                </a:ext>
              </a:extLst>
            </p:cNvPr>
            <p:cNvCxnSpPr/>
            <p:nvPr/>
          </p:nvCxnSpPr>
          <p:spPr>
            <a:xfrm>
              <a:off x="9405377" y="3513807"/>
              <a:ext cx="13351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AF0BC6-F023-116D-B898-EDEDB9C3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4821D824-FF2C-0CF6-8010-0BF317DB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55D917FB-1902-DD12-2EC9-F204DDA5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E11E32BB-404B-D901-3334-34C1D985DA17}"/>
              </a:ext>
            </a:extLst>
          </p:cNvPr>
          <p:cNvGrpSpPr/>
          <p:nvPr/>
        </p:nvGrpSpPr>
        <p:grpSpPr>
          <a:xfrm>
            <a:off x="1708832" y="3941064"/>
            <a:ext cx="3362398" cy="1161512"/>
            <a:chOff x="1708832" y="3941064"/>
            <a:chExt cx="3362398" cy="1161512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C73BAAE4-D601-23FD-6E78-BF84E341BA6F}"/>
                </a:ext>
              </a:extLst>
            </p:cNvPr>
            <p:cNvSpPr txBox="1"/>
            <p:nvPr/>
          </p:nvSpPr>
          <p:spPr>
            <a:xfrm>
              <a:off x="3839803" y="3941064"/>
              <a:ext cx="12314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Algorithme</a:t>
              </a: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neuronal</a:t>
              </a:r>
            </a:p>
          </p:txBody>
        </p:sp>
        <p:sp>
          <p:nvSpPr>
            <p:cNvPr id="56" name="Bulle narrative : rectangle 55">
              <a:extLst>
                <a:ext uri="{FF2B5EF4-FFF2-40B4-BE49-F238E27FC236}">
                  <a16:creationId xmlns:a16="http://schemas.microsoft.com/office/drawing/2014/main" id="{7FAF4468-097C-AFAB-0D8F-6EBB53433CD1}"/>
                </a:ext>
              </a:extLst>
            </p:cNvPr>
            <p:cNvSpPr/>
            <p:nvPr/>
          </p:nvSpPr>
          <p:spPr>
            <a:xfrm>
              <a:off x="1708832" y="4077465"/>
              <a:ext cx="1984059" cy="1025111"/>
            </a:xfrm>
            <a:prstGeom prst="wedgeRectCallout">
              <a:avLst>
                <a:gd name="adj1" fmla="val 115003"/>
                <a:gd name="adj2" fmla="val -21066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Apprentissage :</a:t>
              </a: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L’alphabet dans toutes les polices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3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C2B5DCD2-B762-E27A-0692-34E5CF3348A3}"/>
              </a:ext>
            </a:extLst>
          </p:cNvPr>
          <p:cNvGrpSpPr/>
          <p:nvPr/>
        </p:nvGrpSpPr>
        <p:grpSpPr>
          <a:xfrm>
            <a:off x="3760679" y="2177807"/>
            <a:ext cx="4595321" cy="2578355"/>
            <a:chOff x="3760679" y="2177807"/>
            <a:chExt cx="4595321" cy="2578355"/>
          </a:xfrm>
        </p:grpSpPr>
        <p:pic>
          <p:nvPicPr>
            <p:cNvPr id="1026" name="Picture 2" descr="neuron">
              <a:extLst>
                <a:ext uri="{FF2B5EF4-FFF2-40B4-BE49-F238E27FC236}">
                  <a16:creationId xmlns:a16="http://schemas.microsoft.com/office/drawing/2014/main" id="{C536CA98-4379-8A84-8A92-B2347B226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5" t="9751" r="3413" b="5213"/>
            <a:stretch/>
          </p:blipFill>
          <p:spPr bwMode="auto">
            <a:xfrm>
              <a:off x="3760679" y="2177807"/>
              <a:ext cx="4595321" cy="257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01B4D4-F48A-D33A-D5E5-D3287685C1E7}"/>
                </a:ext>
              </a:extLst>
            </p:cNvPr>
            <p:cNvSpPr/>
            <p:nvPr/>
          </p:nvSpPr>
          <p:spPr>
            <a:xfrm>
              <a:off x="3784251" y="2187736"/>
              <a:ext cx="4561172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Fonctionnement d’un neurone artificiel</a:t>
              </a: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BD8A75-0146-EE34-948A-BDCE87D3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AE3A76-397D-2E77-C205-7ACA9D1C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3A6A93-47FE-73FB-F613-10579524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E2D777-1633-E0E9-F9A4-FE3B6A7E2AAF}"/>
              </a:ext>
            </a:extLst>
          </p:cNvPr>
          <p:cNvSpPr txBox="1"/>
          <p:nvPr/>
        </p:nvSpPr>
        <p:spPr>
          <a:xfrm>
            <a:off x="2122068" y="2966403"/>
            <a:ext cx="595035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6666FF"/>
                </a:solidFill>
              </a:rPr>
              <a:t>C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A98A3C5-A25D-392F-BB66-2BF640BC5306}"/>
              </a:ext>
            </a:extLst>
          </p:cNvPr>
          <p:cNvGrpSpPr/>
          <p:nvPr/>
        </p:nvGrpSpPr>
        <p:grpSpPr>
          <a:xfrm>
            <a:off x="2079758" y="2907486"/>
            <a:ext cx="671655" cy="1086460"/>
            <a:chOff x="2018919" y="1342112"/>
            <a:chExt cx="671655" cy="108646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72992EE5-14A4-41FB-7956-0166DF2368B9}"/>
                </a:ext>
              </a:extLst>
            </p:cNvPr>
            <p:cNvCxnSpPr>
              <a:cxnSpLocks/>
            </p:cNvCxnSpPr>
            <p:nvPr/>
          </p:nvCxnSpPr>
          <p:spPr>
            <a:xfrm>
              <a:off x="2358746" y="1401028"/>
              <a:ext cx="0" cy="1015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3324DB7-2503-B10D-6211-DE66E30C1340}"/>
                </a:ext>
              </a:extLst>
            </p:cNvPr>
            <p:cNvCxnSpPr>
              <a:cxnSpLocks/>
            </p:cNvCxnSpPr>
            <p:nvPr/>
          </p:nvCxnSpPr>
          <p:spPr>
            <a:xfrm>
              <a:off x="2075985" y="1912874"/>
              <a:ext cx="5950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0797E2F-11BB-47BA-0626-9EA455F2D242}"/>
                </a:ext>
              </a:extLst>
            </p:cNvPr>
            <p:cNvSpPr txBox="1"/>
            <p:nvPr/>
          </p:nvSpPr>
          <p:spPr>
            <a:xfrm>
              <a:off x="2018919" y="1342112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urgette" panose="02000603070400060004" pitchFamily="2" charset="0"/>
                </a:rPr>
                <a:t>x</a:t>
              </a:r>
              <a:r>
                <a:rPr lang="fr-FR" baseline="-25000" dirty="0">
                  <a:latin typeface="Courgette" panose="02000603070400060004" pitchFamily="2" charset="0"/>
                </a:rPr>
                <a:t>1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26ACB01-64CB-7D68-D99E-ACA14FCC3452}"/>
                </a:ext>
              </a:extLst>
            </p:cNvPr>
            <p:cNvSpPr txBox="1"/>
            <p:nvPr/>
          </p:nvSpPr>
          <p:spPr>
            <a:xfrm>
              <a:off x="2310069" y="134211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urgette" panose="02000603070400060004" pitchFamily="2" charset="0"/>
                </a:rPr>
                <a:t>x</a:t>
              </a:r>
              <a:r>
                <a:rPr lang="fr-FR" baseline="-25000" dirty="0">
                  <a:latin typeface="Courgette" panose="02000603070400060004" pitchFamily="2" charset="0"/>
                </a:rPr>
                <a:t>2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6022BC1-494E-856A-DDA5-229A2825B56E}"/>
                </a:ext>
              </a:extLst>
            </p:cNvPr>
            <p:cNvSpPr txBox="1"/>
            <p:nvPr/>
          </p:nvSpPr>
          <p:spPr>
            <a:xfrm>
              <a:off x="2027206" y="205924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urgette" panose="02000603070400060004" pitchFamily="2" charset="0"/>
                </a:rPr>
                <a:t>x</a:t>
              </a:r>
              <a:r>
                <a:rPr lang="fr-FR" baseline="-25000" dirty="0">
                  <a:latin typeface="Courgette" panose="02000603070400060004" pitchFamily="2" charset="0"/>
                </a:rPr>
                <a:t>3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74EE20-F6BF-BF72-B53D-B51F54ADB769}"/>
                </a:ext>
              </a:extLst>
            </p:cNvPr>
            <p:cNvSpPr txBox="1"/>
            <p:nvPr/>
          </p:nvSpPr>
          <p:spPr>
            <a:xfrm>
              <a:off x="2318356" y="205924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urgette" panose="02000603070400060004" pitchFamily="2" charset="0"/>
                </a:rPr>
                <a:t>x</a:t>
              </a:r>
              <a:r>
                <a:rPr lang="fr-FR" baseline="-25000" dirty="0">
                  <a:latin typeface="Courgette" panose="02000603070400060004" pitchFamily="2" charset="0"/>
                </a:rPr>
                <a:t>4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6D93B5BC-7394-2B88-3DE3-811F56B8A844}"/>
              </a:ext>
            </a:extLst>
          </p:cNvPr>
          <p:cNvSpPr txBox="1"/>
          <p:nvPr/>
        </p:nvSpPr>
        <p:spPr>
          <a:xfrm>
            <a:off x="2560186" y="1041163"/>
            <a:ext cx="657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fonctionne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neurone artificiel ?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FB72EA1-39BA-FACB-4BF5-179BB4AFDA1A}"/>
              </a:ext>
            </a:extLst>
          </p:cNvPr>
          <p:cNvGrpSpPr/>
          <p:nvPr/>
        </p:nvGrpSpPr>
        <p:grpSpPr>
          <a:xfrm>
            <a:off x="4389302" y="3735967"/>
            <a:ext cx="3645858" cy="2170186"/>
            <a:chOff x="4389302" y="3880815"/>
            <a:chExt cx="3645858" cy="2170186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A389A76-A903-DE3A-4F91-106CBB04F0FF}"/>
                </a:ext>
              </a:extLst>
            </p:cNvPr>
            <p:cNvGrpSpPr/>
            <p:nvPr/>
          </p:nvGrpSpPr>
          <p:grpSpPr>
            <a:xfrm>
              <a:off x="4389302" y="5206359"/>
              <a:ext cx="3645858" cy="844642"/>
              <a:chOff x="4635374" y="5079449"/>
              <a:chExt cx="3645858" cy="844642"/>
            </a:xfrm>
          </p:grpSpPr>
          <p:sp>
            <p:nvSpPr>
              <p:cNvPr id="28" name="Bulle narrative : rectangle 27">
                <a:extLst>
                  <a:ext uri="{FF2B5EF4-FFF2-40B4-BE49-F238E27FC236}">
                    <a16:creationId xmlns:a16="http://schemas.microsoft.com/office/drawing/2014/main" id="{B71D86B0-5974-773D-17CF-A4A024B7E6CB}"/>
                  </a:ext>
                </a:extLst>
              </p:cNvPr>
              <p:cNvSpPr/>
              <p:nvPr/>
            </p:nvSpPr>
            <p:spPr>
              <a:xfrm>
                <a:off x="4635374" y="5079449"/>
                <a:ext cx="3600895" cy="844642"/>
              </a:xfrm>
              <a:prstGeom prst="wedgeRectCallout">
                <a:avLst>
                  <a:gd name="adj1" fmla="val 9227"/>
                  <a:gd name="adj2" fmla="val -21274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8" name="Picture 4" descr="formule">
                <a:extLst>
                  <a:ext uri="{FF2B5EF4-FFF2-40B4-BE49-F238E27FC236}">
                    <a16:creationId xmlns:a16="http://schemas.microsoft.com/office/drawing/2014/main" id="{972BAB83-992A-8383-9007-490EDE1CFE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4" b="21628"/>
              <a:stretch/>
            </p:blipFill>
            <p:spPr bwMode="auto">
              <a:xfrm>
                <a:off x="4799773" y="5289249"/>
                <a:ext cx="3286690" cy="616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A2DDD3A-0037-AC37-BF25-98FA5BDA8F26}"/>
                  </a:ext>
                </a:extLst>
              </p:cNvPr>
              <p:cNvSpPr txBox="1"/>
              <p:nvPr/>
            </p:nvSpPr>
            <p:spPr>
              <a:xfrm>
                <a:off x="6176810" y="5101182"/>
                <a:ext cx="21044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Modèle mathématique</a:t>
                </a: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7C85FA44-BF5C-B361-EB8F-92ACB18054C5}"/>
                </a:ext>
              </a:extLst>
            </p:cNvPr>
            <p:cNvGrpSpPr/>
            <p:nvPr/>
          </p:nvGrpSpPr>
          <p:grpSpPr>
            <a:xfrm>
              <a:off x="5830909" y="3880815"/>
              <a:ext cx="1024640" cy="1733613"/>
              <a:chOff x="5122348" y="2809191"/>
              <a:chExt cx="1174525" cy="2151109"/>
            </a:xfrm>
          </p:grpSpPr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5F8E48B0-5547-C389-832A-38FFF8EBD8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2348" y="2809191"/>
                <a:ext cx="536295" cy="200348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CEA7725-E425-E334-B700-3CD83EC98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9960" y="2809191"/>
                <a:ext cx="126913" cy="215110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220E90CB-E00D-89A4-9658-F1E997B6D009}"/>
              </a:ext>
            </a:extLst>
          </p:cNvPr>
          <p:cNvSpPr txBox="1"/>
          <p:nvPr/>
        </p:nvSpPr>
        <p:spPr>
          <a:xfrm>
            <a:off x="8395591" y="3346591"/>
            <a:ext cx="72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"C"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5C359DAC-2A11-EFBB-AA91-9C430299AC20}"/>
              </a:ext>
            </a:extLst>
          </p:cNvPr>
          <p:cNvGrpSpPr/>
          <p:nvPr/>
        </p:nvGrpSpPr>
        <p:grpSpPr>
          <a:xfrm>
            <a:off x="2257050" y="2780967"/>
            <a:ext cx="2205759" cy="1525049"/>
            <a:chOff x="2227143" y="2906155"/>
            <a:chExt cx="2205759" cy="1525049"/>
          </a:xfrm>
        </p:grpSpPr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51C287D2-8BFF-06C9-0242-B9C9A226FF77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V="1">
              <a:off x="2227143" y="2906155"/>
              <a:ext cx="2162159" cy="49585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1347FE84-D739-4F6C-0F8B-6CA0C2220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8200" y="3421666"/>
              <a:ext cx="1841102" cy="69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D72AB7C4-0117-23A1-3830-29A73592EEAB}"/>
                </a:ext>
              </a:extLst>
            </p:cNvPr>
            <p:cNvCxnSpPr>
              <a:cxnSpLocks/>
            </p:cNvCxnSpPr>
            <p:nvPr/>
          </p:nvCxnSpPr>
          <p:spPr>
            <a:xfrm>
              <a:off x="2588960" y="3738581"/>
              <a:ext cx="1843942" cy="113622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0668531F-FEF2-FB20-A8D8-59CC9339E03A}"/>
                </a:ext>
              </a:extLst>
            </p:cNvPr>
            <p:cNvCxnSpPr>
              <a:cxnSpLocks/>
            </p:cNvCxnSpPr>
            <p:nvPr/>
          </p:nvCxnSpPr>
          <p:spPr>
            <a:xfrm>
              <a:off x="2245850" y="3960411"/>
              <a:ext cx="2187052" cy="47079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C065CF6-6F1E-F667-EAA3-54A4B6D2B7F0}"/>
              </a:ext>
            </a:extLst>
          </p:cNvPr>
          <p:cNvGrpSpPr/>
          <p:nvPr/>
        </p:nvGrpSpPr>
        <p:grpSpPr>
          <a:xfrm>
            <a:off x="5132302" y="2797125"/>
            <a:ext cx="1276838" cy="1702831"/>
            <a:chOff x="5132302" y="2797125"/>
            <a:chExt cx="1276838" cy="170283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0AC286-956E-E4BC-F2D4-DF3D710C31E0}"/>
                </a:ext>
              </a:extLst>
            </p:cNvPr>
            <p:cNvSpPr txBox="1"/>
            <p:nvPr/>
          </p:nvSpPr>
          <p:spPr>
            <a:xfrm>
              <a:off x="5384501" y="2797125"/>
              <a:ext cx="1024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fr-FR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c,e,g,o,q</a:t>
              </a:r>
              <a:endParaRPr lang="fr-FR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B48256E-B749-9CD1-A3A3-A6C527394EF0}"/>
                </a:ext>
              </a:extLst>
            </p:cNvPr>
            <p:cNvSpPr txBox="1"/>
            <p:nvPr/>
          </p:nvSpPr>
          <p:spPr>
            <a:xfrm>
              <a:off x="5132302" y="4192179"/>
              <a:ext cx="1024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fr-FR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c,e,g,o,q</a:t>
              </a:r>
              <a:endParaRPr lang="fr-FR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8A095F9-D37B-DBCC-3B2C-4EBCDD42CFF5}"/>
                </a:ext>
              </a:extLst>
            </p:cNvPr>
            <p:cNvSpPr txBox="1"/>
            <p:nvPr/>
          </p:nvSpPr>
          <p:spPr>
            <a:xfrm>
              <a:off x="5353599" y="3585876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fr-FR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c,e</a:t>
              </a:r>
              <a:endParaRPr lang="fr-FR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EBB1693-C5A8-043C-9E9D-334BCE5CDBCE}"/>
                </a:ext>
              </a:extLst>
            </p:cNvPr>
            <p:cNvSpPr txBox="1"/>
            <p:nvPr/>
          </p:nvSpPr>
          <p:spPr>
            <a:xfrm>
              <a:off x="5368039" y="3129943"/>
              <a:ext cx="567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fr-FR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c,s</a:t>
              </a:r>
              <a:endParaRPr lang="fr-FR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6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8D666C-288D-CFDE-77CD-0144D3FD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C65F70-FB8A-2364-948D-4C43A3D0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EA5D6-5B4D-C011-B1A4-A5565B2A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20A7A1-1D20-C174-4276-AB3C3BC217B3}"/>
              </a:ext>
            </a:extLst>
          </p:cNvPr>
          <p:cNvSpPr txBox="1"/>
          <p:nvPr/>
        </p:nvSpPr>
        <p:spPr>
          <a:xfrm>
            <a:off x="3186841" y="1041163"/>
            <a:ext cx="531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Parlons du fameux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logiciel ChatGPT</a:t>
            </a:r>
            <a:endParaRPr lang="fr-F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1AA79D-C9E9-39E0-6246-2752720CE44C}"/>
              </a:ext>
            </a:extLst>
          </p:cNvPr>
          <p:cNvSpPr txBox="1"/>
          <p:nvPr/>
        </p:nvSpPr>
        <p:spPr>
          <a:xfrm>
            <a:off x="1935059" y="3013378"/>
            <a:ext cx="57215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Son apprentissage a pris plus de </a:t>
            </a:r>
            <a:r>
              <a:rPr lang="fr-FR" sz="2400" b="1" dirty="0">
                <a:solidFill>
                  <a:srgbClr val="C00000"/>
                </a:solidFill>
              </a:rPr>
              <a:t>6 mois </a:t>
            </a:r>
            <a:r>
              <a:rPr lang="fr-FR" sz="2400" dirty="0"/>
              <a:t>24/7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A0F8EA-ED83-AEB6-F80F-D23E8EE17827}"/>
              </a:ext>
            </a:extLst>
          </p:cNvPr>
          <p:cNvSpPr txBox="1"/>
          <p:nvPr/>
        </p:nvSpPr>
        <p:spPr>
          <a:xfrm>
            <a:off x="1935059" y="4297594"/>
            <a:ext cx="826501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Son apprentissage a consommé </a:t>
            </a:r>
            <a:r>
              <a:rPr lang="fr-FR" sz="2400" b="1" dirty="0">
                <a:solidFill>
                  <a:srgbClr val="C00000"/>
                </a:solidFill>
              </a:rPr>
              <a:t>1200 MWh </a:t>
            </a:r>
            <a:r>
              <a:rPr lang="fr-FR" sz="2400" dirty="0"/>
              <a:t>= 500 foyers / 6 mois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9EBFDC-659B-5F4C-0988-5E9D2E980F9C}"/>
              </a:ext>
            </a:extLst>
          </p:cNvPr>
          <p:cNvSpPr txBox="1"/>
          <p:nvPr/>
        </p:nvSpPr>
        <p:spPr>
          <a:xfrm>
            <a:off x="1935059" y="3655486"/>
            <a:ext cx="84046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Sa base de connaissance correspond à environ </a:t>
            </a:r>
            <a:r>
              <a:rPr lang="fr-FR" sz="2400" b="1" dirty="0">
                <a:solidFill>
                  <a:srgbClr val="C00000"/>
                </a:solidFill>
              </a:rPr>
              <a:t>3 millions de livres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DC02EA-B19B-5DED-D4FD-07F239175BD2}"/>
              </a:ext>
            </a:extLst>
          </p:cNvPr>
          <p:cNvSpPr txBox="1"/>
          <p:nvPr/>
        </p:nvSpPr>
        <p:spPr>
          <a:xfrm>
            <a:off x="1935059" y="1729162"/>
            <a:ext cx="752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ChatGPT 3.5 </a:t>
            </a:r>
            <a:r>
              <a:rPr lang="fr-FR" sz="2400" dirty="0"/>
              <a:t>est un logiciel d’IA qui ne génère que du </a:t>
            </a:r>
            <a:r>
              <a:rPr lang="fr-FR" sz="2400" b="1" dirty="0">
                <a:solidFill>
                  <a:srgbClr val="C00000"/>
                </a:solidFill>
              </a:rPr>
              <a:t>texte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4269EA-EBFC-C502-DEC1-C12F96E5165F}"/>
              </a:ext>
            </a:extLst>
          </p:cNvPr>
          <p:cNvSpPr txBox="1"/>
          <p:nvPr/>
        </p:nvSpPr>
        <p:spPr>
          <a:xfrm>
            <a:off x="1935059" y="4939702"/>
            <a:ext cx="76023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Son bilan carbone est de </a:t>
            </a:r>
            <a:r>
              <a:rPr lang="fr-FR" sz="2400" b="1" dirty="0">
                <a:solidFill>
                  <a:srgbClr val="C00000"/>
                </a:solidFill>
              </a:rPr>
              <a:t>550 tonnes CO</a:t>
            </a:r>
            <a:r>
              <a:rPr lang="fr-FR" sz="2400" b="1" baseline="-25000" dirty="0">
                <a:solidFill>
                  <a:srgbClr val="C00000"/>
                </a:solidFill>
              </a:rPr>
              <a:t>2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= 110 voiture / an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6B6877-8B10-42D4-5081-5192E177C792}"/>
              </a:ext>
            </a:extLst>
          </p:cNvPr>
          <p:cNvSpPr txBox="1"/>
          <p:nvPr/>
        </p:nvSpPr>
        <p:spPr>
          <a:xfrm>
            <a:off x="1935059" y="2371270"/>
            <a:ext cx="65981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Son réseau contient plusieurs </a:t>
            </a:r>
            <a:r>
              <a:rPr lang="fr-FR" sz="2400" b="1" dirty="0">
                <a:solidFill>
                  <a:srgbClr val="C00000"/>
                </a:solidFill>
              </a:rPr>
              <a:t>millions de neurones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B900648-5EAE-4B40-CD83-5DF9E02BB239}"/>
              </a:ext>
            </a:extLst>
          </p:cNvPr>
          <p:cNvSpPr txBox="1"/>
          <p:nvPr/>
        </p:nvSpPr>
        <p:spPr>
          <a:xfrm>
            <a:off x="1935059" y="5576572"/>
            <a:ext cx="59531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Son cout d’exploitation est de </a:t>
            </a:r>
            <a:r>
              <a:rPr lang="fr-FR" sz="2400" b="1" dirty="0">
                <a:solidFill>
                  <a:srgbClr val="C00000"/>
                </a:solidFill>
              </a:rPr>
              <a:t>100’000 </a:t>
            </a:r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fr-FR" sz="2400" b="1" dirty="0">
                <a:solidFill>
                  <a:srgbClr val="C00000"/>
                </a:solidFill>
              </a:rPr>
              <a:t> / jour</a:t>
            </a:r>
          </a:p>
        </p:txBody>
      </p:sp>
    </p:spTree>
    <p:extLst>
      <p:ext uri="{BB962C8B-B14F-4D97-AF65-F5344CB8AC3E}">
        <p14:creationId xmlns:p14="http://schemas.microsoft.com/office/powerpoint/2010/main" val="30395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5A28D02-781A-0A3E-60D3-58A25A568B56}"/>
              </a:ext>
            </a:extLst>
          </p:cNvPr>
          <p:cNvSpPr txBox="1"/>
          <p:nvPr/>
        </p:nvSpPr>
        <p:spPr>
          <a:xfrm>
            <a:off x="2647132" y="1041163"/>
            <a:ext cx="6396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fonctionne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logiciel ChatGPT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A9CC9D-F662-A3EC-38E4-EE45DCF1C9E8}"/>
              </a:ext>
            </a:extLst>
          </p:cNvPr>
          <p:cNvSpPr txBox="1"/>
          <p:nvPr/>
        </p:nvSpPr>
        <p:spPr>
          <a:xfrm>
            <a:off x="2663968" y="2883009"/>
            <a:ext cx="1301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Formulation de</a:t>
            </a:r>
          </a:p>
          <a:p>
            <a:pPr algn="ctr"/>
            <a:br>
              <a:rPr lang="fr-FR" sz="1400" dirty="0"/>
            </a:br>
            <a:r>
              <a:rPr lang="fr-FR" sz="1400" dirty="0"/>
              <a:t>la demande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6BF378B6-DD11-A681-C173-4AC313A47FE0}"/>
              </a:ext>
            </a:extLst>
          </p:cNvPr>
          <p:cNvSpPr/>
          <p:nvPr/>
        </p:nvSpPr>
        <p:spPr>
          <a:xfrm>
            <a:off x="2722063" y="3089532"/>
            <a:ext cx="1445424" cy="3440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EBD7806-3292-DCC0-46D0-23C9B3BBFF55}"/>
              </a:ext>
            </a:extLst>
          </p:cNvPr>
          <p:cNvGrpSpPr/>
          <p:nvPr/>
        </p:nvGrpSpPr>
        <p:grpSpPr>
          <a:xfrm>
            <a:off x="4503783" y="2266925"/>
            <a:ext cx="2831663" cy="1777740"/>
            <a:chOff x="3291839" y="2633472"/>
            <a:chExt cx="5294375" cy="3188029"/>
          </a:xfrm>
        </p:grpSpPr>
        <p:pic>
          <p:nvPicPr>
            <p:cNvPr id="19" name="Picture 4" descr="Cory Brown on LinkedIn: Configuring a Neural Network Output Layer">
              <a:extLst>
                <a:ext uri="{FF2B5EF4-FFF2-40B4-BE49-F238E27FC236}">
                  <a16:creationId xmlns:a16="http://schemas.microsoft.com/office/drawing/2014/main" id="{0987A498-9B3D-5B08-CC4C-0C47E4C07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839" y="2633472"/>
              <a:ext cx="5294375" cy="318802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49867C75-7837-B3E2-BE80-674D907A1BCE}"/>
                </a:ext>
              </a:extLst>
            </p:cNvPr>
            <p:cNvCxnSpPr/>
            <p:nvPr/>
          </p:nvCxnSpPr>
          <p:spPr>
            <a:xfrm>
              <a:off x="8212694" y="3678315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91B1BB9-E1C0-B6BE-7AC1-0454542C332D}"/>
                </a:ext>
              </a:extLst>
            </p:cNvPr>
            <p:cNvCxnSpPr/>
            <p:nvPr/>
          </p:nvCxnSpPr>
          <p:spPr>
            <a:xfrm>
              <a:off x="8191421" y="3951582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961ED16E-008F-9CA4-D97F-F7E91576D49A}"/>
                </a:ext>
              </a:extLst>
            </p:cNvPr>
            <p:cNvCxnSpPr/>
            <p:nvPr/>
          </p:nvCxnSpPr>
          <p:spPr>
            <a:xfrm>
              <a:off x="8191421" y="4227486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EDC7AE9C-C4A5-B16F-EFC5-7F9347BF5A80}"/>
                </a:ext>
              </a:extLst>
            </p:cNvPr>
            <p:cNvCxnSpPr/>
            <p:nvPr/>
          </p:nvCxnSpPr>
          <p:spPr>
            <a:xfrm>
              <a:off x="8161390" y="4482041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E176EAD-97B4-474D-1E8C-CD809C9BE43F}"/>
                </a:ext>
              </a:extLst>
            </p:cNvPr>
            <p:cNvCxnSpPr/>
            <p:nvPr/>
          </p:nvCxnSpPr>
          <p:spPr>
            <a:xfrm>
              <a:off x="8191421" y="4783438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6F7B36EA-50EB-1D6C-1E78-5B287F732E0A}"/>
                </a:ext>
              </a:extLst>
            </p:cNvPr>
            <p:cNvCxnSpPr/>
            <p:nvPr/>
          </p:nvCxnSpPr>
          <p:spPr>
            <a:xfrm>
              <a:off x="3298533" y="3678315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09BC0407-DB23-A373-A798-338514227EC4}"/>
                </a:ext>
              </a:extLst>
            </p:cNvPr>
            <p:cNvCxnSpPr/>
            <p:nvPr/>
          </p:nvCxnSpPr>
          <p:spPr>
            <a:xfrm>
              <a:off x="3296220" y="3951582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DEF0EF8F-C44C-1F17-EEC1-87E0985A63ED}"/>
                </a:ext>
              </a:extLst>
            </p:cNvPr>
            <p:cNvCxnSpPr/>
            <p:nvPr/>
          </p:nvCxnSpPr>
          <p:spPr>
            <a:xfrm>
              <a:off x="3318744" y="4227486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55B5BFCC-CC0A-4331-A3A4-991E961213EB}"/>
                </a:ext>
              </a:extLst>
            </p:cNvPr>
            <p:cNvCxnSpPr/>
            <p:nvPr/>
          </p:nvCxnSpPr>
          <p:spPr>
            <a:xfrm>
              <a:off x="3299974" y="4482041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7A26BBE2-921F-5013-A5F2-9DA4FB260EFD}"/>
                </a:ext>
              </a:extLst>
            </p:cNvPr>
            <p:cNvCxnSpPr/>
            <p:nvPr/>
          </p:nvCxnSpPr>
          <p:spPr>
            <a:xfrm>
              <a:off x="3318744" y="4783438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2F544E6F-B04E-6B0E-E495-6DABCAC533C0}"/>
              </a:ext>
            </a:extLst>
          </p:cNvPr>
          <p:cNvSpPr txBox="1"/>
          <p:nvPr/>
        </p:nvSpPr>
        <p:spPr>
          <a:xfrm>
            <a:off x="5250996" y="266387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b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4A7292D3-05C7-2DF3-5C4F-DD48EC4A9DA3}"/>
              </a:ext>
            </a:extLst>
          </p:cNvPr>
          <p:cNvGrpSpPr/>
          <p:nvPr/>
        </p:nvGrpSpPr>
        <p:grpSpPr>
          <a:xfrm>
            <a:off x="9260074" y="2075259"/>
            <a:ext cx="1402080" cy="2291723"/>
            <a:chOff x="9710928" y="2173281"/>
            <a:chExt cx="1402080" cy="2291723"/>
          </a:xfrm>
        </p:grpSpPr>
        <p:pic>
          <p:nvPicPr>
            <p:cNvPr id="1026" name="Picture 2" descr="Lettre De Motivation Police Nationale - Formule de Politesse Lettre">
              <a:extLst>
                <a:ext uri="{FF2B5EF4-FFF2-40B4-BE49-F238E27FC236}">
                  <a16:creationId xmlns:a16="http://schemas.microsoft.com/office/drawing/2014/main" id="{D05A443E-834D-8244-5435-C128A1509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928" y="2173281"/>
              <a:ext cx="1402080" cy="198394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A2165DF-CA31-7D27-A411-1B5BAA1BE754}"/>
                </a:ext>
              </a:extLst>
            </p:cNvPr>
            <p:cNvSpPr txBox="1"/>
            <p:nvPr/>
          </p:nvSpPr>
          <p:spPr>
            <a:xfrm>
              <a:off x="9949618" y="4157227"/>
              <a:ext cx="1139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Résultat final</a:t>
              </a:r>
            </a:p>
          </p:txBody>
        </p:sp>
      </p:grp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67774AC1-0B23-92E3-2BB7-CAA264B6701A}"/>
              </a:ext>
            </a:extLst>
          </p:cNvPr>
          <p:cNvSpPr/>
          <p:nvPr/>
        </p:nvSpPr>
        <p:spPr>
          <a:xfrm>
            <a:off x="7654026" y="3003406"/>
            <a:ext cx="1402079" cy="3440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6164AFB2-BEBA-45FC-F537-A251457B0CBA}"/>
              </a:ext>
            </a:extLst>
          </p:cNvPr>
          <p:cNvSpPr/>
          <p:nvPr/>
        </p:nvSpPr>
        <p:spPr>
          <a:xfrm>
            <a:off x="1507931" y="4399473"/>
            <a:ext cx="2747523" cy="1657678"/>
          </a:xfrm>
          <a:prstGeom prst="wedgeRoundRectCallout">
            <a:avLst>
              <a:gd name="adj1" fmla="val 11028"/>
              <a:gd name="adj2" fmla="val -100431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Ecrire une lettre de motivation pour un poste d’informaticien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spécialisé en réseaux neuronaux, bilingue français, anglais avec sept ans d’expérience dans des sociétés multinationales</a:t>
            </a:r>
          </a:p>
        </p:txBody>
      </p:sp>
      <p:sp>
        <p:nvSpPr>
          <p:cNvPr id="6" name="Flèche : courbe vers le bas 5">
            <a:extLst>
              <a:ext uri="{FF2B5EF4-FFF2-40B4-BE49-F238E27FC236}">
                <a16:creationId xmlns:a16="http://schemas.microsoft.com/office/drawing/2014/main" id="{03BA699C-DADF-A1CD-75B1-224E31EAC3D9}"/>
              </a:ext>
            </a:extLst>
          </p:cNvPr>
          <p:cNvSpPr/>
          <p:nvPr/>
        </p:nvSpPr>
        <p:spPr>
          <a:xfrm rot="10800000" flipV="1">
            <a:off x="3951410" y="1722201"/>
            <a:ext cx="3739896" cy="828619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DF16DE-93FE-C6F8-9B56-4D92EBEBCBDE}"/>
              </a:ext>
            </a:extLst>
          </p:cNvPr>
          <p:cNvSpPr txBox="1"/>
          <p:nvPr/>
        </p:nvSpPr>
        <p:spPr>
          <a:xfrm>
            <a:off x="5431583" y="2667823"/>
            <a:ext cx="1299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Wrap-up</a:t>
            </a:r>
            <a:b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3981858-CBF4-E853-8BFA-93A42BEC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23C68FF-1924-1C77-2D90-96666A2B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F1095AB-B089-9B36-AA14-EC2D1BE6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5DEF3A72-4F57-FEA9-75A2-11BABB2C3E28}"/>
              </a:ext>
            </a:extLst>
          </p:cNvPr>
          <p:cNvSpPr/>
          <p:nvPr/>
        </p:nvSpPr>
        <p:spPr>
          <a:xfrm rot="10800000" flipV="1">
            <a:off x="3951410" y="1720425"/>
            <a:ext cx="3739896" cy="828619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01B2A5-C7CF-8304-5D02-0DAF1A3168F8}"/>
              </a:ext>
            </a:extLst>
          </p:cNvPr>
          <p:cNvSpPr txBox="1"/>
          <p:nvPr/>
        </p:nvSpPr>
        <p:spPr>
          <a:xfrm>
            <a:off x="5270176" y="2657972"/>
            <a:ext cx="1646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</a:t>
            </a:r>
            <a:b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id="{067504FC-E655-5D32-F027-07FD8D54AE3C}"/>
              </a:ext>
            </a:extLst>
          </p:cNvPr>
          <p:cNvSpPr/>
          <p:nvPr/>
        </p:nvSpPr>
        <p:spPr>
          <a:xfrm>
            <a:off x="4653072" y="4420905"/>
            <a:ext cx="2831663" cy="1657678"/>
          </a:xfrm>
          <a:prstGeom prst="wedgeRoundRectCallout">
            <a:avLst>
              <a:gd name="adj1" fmla="val -15263"/>
              <a:gd name="adj2" fmla="val -99240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Le logiciel va rechercher toutes les informations traitant de ce type de job afin de collecter toutes celles qui sont relatives aux différentes qualifications requises pour ce poste </a:t>
            </a:r>
          </a:p>
        </p:txBody>
      </p:sp>
      <p:sp>
        <p:nvSpPr>
          <p:cNvPr id="41" name="Bulle narrative : rectangle à coins arrondis 40">
            <a:extLst>
              <a:ext uri="{FF2B5EF4-FFF2-40B4-BE49-F238E27FC236}">
                <a16:creationId xmlns:a16="http://schemas.microsoft.com/office/drawing/2014/main" id="{29ED3E05-A59B-92D0-8E89-35ACFC6E4620}"/>
              </a:ext>
            </a:extLst>
          </p:cNvPr>
          <p:cNvSpPr/>
          <p:nvPr/>
        </p:nvSpPr>
        <p:spPr>
          <a:xfrm>
            <a:off x="5250996" y="4420905"/>
            <a:ext cx="2978916" cy="1671082"/>
          </a:xfrm>
          <a:prstGeom prst="wedgeRoundRectCallout">
            <a:avLst>
              <a:gd name="adj1" fmla="val -18975"/>
              <a:gd name="adj2" fmla="val -100160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Les informations relatives au job et aux qualifications collectées sont alors traitées par l’algorithme neuronal afin de vérifier leur pertinence et de sélectionner les plus adéquates à mentionner dans la lettre de motivation</a:t>
            </a:r>
          </a:p>
        </p:txBody>
      </p:sp>
      <p:sp>
        <p:nvSpPr>
          <p:cNvPr id="44" name="Bulle narrative : rectangle à coins arrondis 43">
            <a:extLst>
              <a:ext uri="{FF2B5EF4-FFF2-40B4-BE49-F238E27FC236}">
                <a16:creationId xmlns:a16="http://schemas.microsoft.com/office/drawing/2014/main" id="{0514A036-7AA7-DC8B-5641-C482DD5F3E63}"/>
              </a:ext>
            </a:extLst>
          </p:cNvPr>
          <p:cNvSpPr/>
          <p:nvPr/>
        </p:nvSpPr>
        <p:spPr>
          <a:xfrm>
            <a:off x="6605359" y="4397419"/>
            <a:ext cx="2503929" cy="1674933"/>
          </a:xfrm>
          <a:prstGeom prst="wedgeRoundRectCallout">
            <a:avLst>
              <a:gd name="adj1" fmla="val -43662"/>
              <a:gd name="adj2" fmla="val -101728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En se basant sur sa base de donnée de la langue française (vocabulaire, grammaire et style), l’algorithme va écrire une lettre bien structurée et qui soit agréable à lire</a:t>
            </a:r>
          </a:p>
        </p:txBody>
      </p:sp>
    </p:spTree>
    <p:extLst>
      <p:ext uri="{BB962C8B-B14F-4D97-AF65-F5344CB8AC3E}">
        <p14:creationId xmlns:p14="http://schemas.microsoft.com/office/powerpoint/2010/main" val="5757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8" grpId="0"/>
      <p:bldP spid="46" grpId="0" animBg="1"/>
      <p:bldP spid="4" grpId="0" animBg="1"/>
      <p:bldP spid="6" grpId="0" animBg="1"/>
      <p:bldP spid="7" grpId="0"/>
      <p:bldP spid="11" grpId="0" animBg="1"/>
      <p:bldP spid="12" grpId="0"/>
      <p:bldP spid="15" grpId="0" animBg="1"/>
      <p:bldP spid="41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EF06EA-643F-4833-934E-A85AED9A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55" y="881374"/>
            <a:ext cx="9733290" cy="547497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26D377-82D2-CC31-7597-3E508149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13969-98B0-DC82-4C0E-384B5A41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B67650-D003-70B7-0036-68DF2631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0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F456B3-BF7E-51BD-6DB2-D23CFD8DD6DA}"/>
              </a:ext>
            </a:extLst>
          </p:cNvPr>
          <p:cNvSpPr txBox="1"/>
          <p:nvPr/>
        </p:nvSpPr>
        <p:spPr>
          <a:xfrm>
            <a:off x="1624871" y="1041163"/>
            <a:ext cx="844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fonctionne un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algorithme neuronal génératif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7262CF-3D16-BA5B-F3D2-E82FCB92BD0E}"/>
              </a:ext>
            </a:extLst>
          </p:cNvPr>
          <p:cNvSpPr txBox="1"/>
          <p:nvPr/>
        </p:nvSpPr>
        <p:spPr>
          <a:xfrm>
            <a:off x="2908911" y="5166029"/>
            <a:ext cx="570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Exemple de problème</a:t>
            </a:r>
            <a:r>
              <a:rPr lang="fr-FR" sz="2000" dirty="0"/>
              <a:t> : </a:t>
            </a:r>
            <a:r>
              <a:rPr lang="fr-FR" sz="2400" b="1" dirty="0">
                <a:solidFill>
                  <a:srgbClr val="C00000"/>
                </a:solidFill>
              </a:rPr>
              <a:t>Confection d’un tableau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C16A5E-01F1-E15D-D1EE-556A99D4D4EC}"/>
              </a:ext>
            </a:extLst>
          </p:cNvPr>
          <p:cNvSpPr txBox="1"/>
          <p:nvPr/>
        </p:nvSpPr>
        <p:spPr>
          <a:xfrm>
            <a:off x="1482352" y="2086457"/>
            <a:ext cx="9612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Il s’agit d’un </a:t>
            </a:r>
            <a:r>
              <a:rPr lang="fr-FR" sz="2400" b="1" i="1" dirty="0">
                <a:solidFill>
                  <a:srgbClr val="C00000"/>
                </a:solidFill>
              </a:rPr>
              <a:t>algorithme convolutif </a:t>
            </a:r>
            <a:r>
              <a:rPr lang="fr-FR" sz="2400" i="1" dirty="0"/>
              <a:t>développé pour la </a:t>
            </a:r>
            <a:r>
              <a:rPr lang="fr-FR" sz="2400" b="1" i="1" dirty="0">
                <a:solidFill>
                  <a:srgbClr val="C00000"/>
                </a:solidFill>
              </a:rPr>
              <a:t>reconnaissance </a:t>
            </a:r>
            <a:r>
              <a:rPr lang="fr-FR" sz="2400" i="1" dirty="0"/>
              <a:t>et</a:t>
            </a:r>
            <a:br>
              <a:rPr lang="fr-FR" sz="2400" b="1" i="1" dirty="0">
                <a:solidFill>
                  <a:srgbClr val="C00000"/>
                </a:solidFill>
              </a:rPr>
            </a:br>
            <a:r>
              <a:rPr lang="fr-FR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FR" sz="2400" b="1" i="1" dirty="0">
                <a:solidFill>
                  <a:srgbClr val="C00000"/>
                </a:solidFill>
              </a:rPr>
              <a:t>traitement des images </a:t>
            </a:r>
            <a:r>
              <a:rPr lang="fr-FR" sz="2400" i="1" dirty="0"/>
              <a:t>et de la </a:t>
            </a:r>
            <a:r>
              <a:rPr lang="fr-FR" sz="2400" b="1" i="1" dirty="0">
                <a:solidFill>
                  <a:srgbClr val="C00000"/>
                </a:solidFill>
              </a:rPr>
              <a:t>vision 3D</a:t>
            </a:r>
            <a:r>
              <a:rPr lang="fr-FR" sz="2400" i="1" dirty="0"/>
              <a:t> en s’inspirant du cortex humain,</a:t>
            </a:r>
            <a:br>
              <a:rPr lang="fr-FR" sz="2400" i="1" dirty="0"/>
            </a:br>
            <a:r>
              <a:rPr lang="fr-FR" sz="2400" i="1" dirty="0"/>
              <a:t>grâce aux couches de convolution (sorte de contrôleurs de formes).</a:t>
            </a:r>
            <a:endParaRPr lang="fr-FR" sz="20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BFDCA0-B688-BCD7-2690-77A4E696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E573F8-E1F6-FA7F-3FAF-8EC57598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D49493-D968-9457-CF6D-C58017DC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5C98F4-4F14-1867-5A9C-B84D2B36CEE0}"/>
              </a:ext>
            </a:extLst>
          </p:cNvPr>
          <p:cNvSpPr txBox="1"/>
          <p:nvPr/>
        </p:nvSpPr>
        <p:spPr>
          <a:xfrm>
            <a:off x="1482352" y="3768780"/>
            <a:ext cx="9051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Son apprentissage </a:t>
            </a:r>
            <a:r>
              <a:rPr lang="fr-FR" sz="2400" i="1" dirty="0">
                <a:solidFill>
                  <a:srgbClr val="C00000"/>
                </a:solidFill>
              </a:rPr>
              <a:t>(</a:t>
            </a:r>
            <a:r>
              <a:rPr lang="fr-FR" sz="2400" b="1" i="1" dirty="0">
                <a:solidFill>
                  <a:srgbClr val="C00000"/>
                </a:solidFill>
              </a:rPr>
              <a:t>Deep Learning</a:t>
            </a:r>
            <a:r>
              <a:rPr lang="fr-FR" sz="2400" i="1" dirty="0">
                <a:solidFill>
                  <a:srgbClr val="C00000"/>
                </a:solidFill>
              </a:rPr>
              <a:t>) </a:t>
            </a:r>
            <a:r>
              <a:rPr lang="fr-FR" sz="2400" dirty="0"/>
              <a:t>se fait par la recherche d’images et </a:t>
            </a:r>
            <a:br>
              <a:rPr lang="fr-FR" sz="2400" dirty="0"/>
            </a:br>
            <a:r>
              <a:rPr lang="fr-FR" sz="2400" dirty="0"/>
              <a:t>leur analyse pixelisée suivi de la construction de l’image demandée </a:t>
            </a:r>
            <a:br>
              <a:rPr lang="fr-FR" sz="2400" dirty="0"/>
            </a:br>
            <a:r>
              <a:rPr lang="fr-FR" sz="2400" dirty="0"/>
              <a:t>comme un puzzle.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70F40C60-0DB2-D38C-EB24-1F2CC8393599}"/>
              </a:ext>
            </a:extLst>
          </p:cNvPr>
          <p:cNvSpPr/>
          <p:nvPr/>
        </p:nvSpPr>
        <p:spPr>
          <a:xfrm>
            <a:off x="7581322" y="2936217"/>
            <a:ext cx="1231926" cy="3440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017DB90D-5075-6950-C809-38736D725D58}"/>
              </a:ext>
            </a:extLst>
          </p:cNvPr>
          <p:cNvSpPr/>
          <p:nvPr/>
        </p:nvSpPr>
        <p:spPr>
          <a:xfrm>
            <a:off x="1963657" y="2936217"/>
            <a:ext cx="2094531" cy="3440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6867582-83F6-B4CE-FAC1-86DF052C8125}"/>
              </a:ext>
            </a:extLst>
          </p:cNvPr>
          <p:cNvSpPr txBox="1"/>
          <p:nvPr/>
        </p:nvSpPr>
        <p:spPr>
          <a:xfrm>
            <a:off x="1707696" y="2737814"/>
            <a:ext cx="22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Formulation de</a:t>
            </a:r>
          </a:p>
          <a:p>
            <a:pPr algn="ctr"/>
            <a:br>
              <a:rPr lang="fr-FR" sz="1400" dirty="0"/>
            </a:br>
            <a:r>
              <a:rPr lang="fr-FR" sz="1400" dirty="0"/>
              <a:t>la demande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E83FE80-DEC2-0FDB-27F5-44730F56CD00}"/>
              </a:ext>
            </a:extLst>
          </p:cNvPr>
          <p:cNvSpPr txBox="1"/>
          <p:nvPr/>
        </p:nvSpPr>
        <p:spPr>
          <a:xfrm>
            <a:off x="1721028" y="954902"/>
            <a:ext cx="8342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l’algorithme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fait-t-il pour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générer une image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ADF425EB-9651-6B7E-BDD8-4DB9DE016643}"/>
              </a:ext>
            </a:extLst>
          </p:cNvPr>
          <p:cNvGrpSpPr/>
          <p:nvPr/>
        </p:nvGrpSpPr>
        <p:grpSpPr>
          <a:xfrm>
            <a:off x="8934063" y="2470236"/>
            <a:ext cx="2072841" cy="1558314"/>
            <a:chOff x="9139896" y="2335858"/>
            <a:chExt cx="1964295" cy="1510039"/>
          </a:xfrm>
        </p:grpSpPr>
        <p:pic>
          <p:nvPicPr>
            <p:cNvPr id="1026" name="Picture 2" descr="Pin em Mermaid Lore :-)">
              <a:extLst>
                <a:ext uri="{FF2B5EF4-FFF2-40B4-BE49-F238E27FC236}">
                  <a16:creationId xmlns:a16="http://schemas.microsoft.com/office/drawing/2014/main" id="{81CA5F75-66F1-96E4-73E3-F1ABE609D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96" y="2335858"/>
              <a:ext cx="1964295" cy="11785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9866158-06EE-06BA-BE0E-AD2770DD071C}"/>
                </a:ext>
              </a:extLst>
            </p:cNvPr>
            <p:cNvSpPr txBox="1"/>
            <p:nvPr/>
          </p:nvSpPr>
          <p:spPr>
            <a:xfrm>
              <a:off x="9562318" y="3538120"/>
              <a:ext cx="1139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Résultat final</a:t>
              </a:r>
            </a:p>
          </p:txBody>
        </p:sp>
      </p:grpSp>
      <p:sp>
        <p:nvSpPr>
          <p:cNvPr id="42" name="Bulle narrative : rectangle à coins arrondis 41">
            <a:extLst>
              <a:ext uri="{FF2B5EF4-FFF2-40B4-BE49-F238E27FC236}">
                <a16:creationId xmlns:a16="http://schemas.microsoft.com/office/drawing/2014/main" id="{C4788942-7AB3-5C00-85AA-E64CB339EB65}"/>
              </a:ext>
            </a:extLst>
          </p:cNvPr>
          <p:cNvSpPr/>
          <p:nvPr/>
        </p:nvSpPr>
        <p:spPr>
          <a:xfrm>
            <a:off x="1102903" y="4357436"/>
            <a:ext cx="2747523" cy="1657678"/>
          </a:xfrm>
          <a:prstGeom prst="wedgeRoundRectCallout">
            <a:avLst>
              <a:gd name="adj1" fmla="val 7928"/>
              <a:gd name="adj2" fmla="val -107050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Faire un tableau représentant deux pécheurs et leur barque échoués dans les rochers lors d’une tempête en mer et qui ont sauvé une sirène inconsciente échouée sur la berge. 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ED370C-0799-5BCA-3000-5BAB7069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746FCA-0ECD-C6DB-6DCC-8C036874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B719F-6DDE-B033-1A40-3D1A3EA5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0A8931F-3725-2AFC-08EE-D78F0BEACF3C}"/>
              </a:ext>
            </a:extLst>
          </p:cNvPr>
          <p:cNvGrpSpPr/>
          <p:nvPr/>
        </p:nvGrpSpPr>
        <p:grpSpPr>
          <a:xfrm>
            <a:off x="4540371" y="2214659"/>
            <a:ext cx="2831663" cy="1777740"/>
            <a:chOff x="3291840" y="2633472"/>
            <a:chExt cx="5294376" cy="3188029"/>
          </a:xfrm>
        </p:grpSpPr>
        <p:pic>
          <p:nvPicPr>
            <p:cNvPr id="3" name="Picture 4" descr="Cory Brown on LinkedIn: Configuring a Neural Network Output Layer">
              <a:extLst>
                <a:ext uri="{FF2B5EF4-FFF2-40B4-BE49-F238E27FC236}">
                  <a16:creationId xmlns:a16="http://schemas.microsoft.com/office/drawing/2014/main" id="{FBF6BDAD-3172-07C4-F7F0-0A2113509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840" y="2633472"/>
              <a:ext cx="5294376" cy="318802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A312841B-7595-CDD9-96F6-19F7A672838F}"/>
                </a:ext>
              </a:extLst>
            </p:cNvPr>
            <p:cNvCxnSpPr/>
            <p:nvPr/>
          </p:nvCxnSpPr>
          <p:spPr>
            <a:xfrm>
              <a:off x="8212694" y="3678315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CFCC78A-45A7-C3AF-D1FE-14A731753C23}"/>
                </a:ext>
              </a:extLst>
            </p:cNvPr>
            <p:cNvCxnSpPr/>
            <p:nvPr/>
          </p:nvCxnSpPr>
          <p:spPr>
            <a:xfrm>
              <a:off x="8191421" y="3951582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2D3DA653-B3F9-F1E7-C4CC-9793ADB17B7D}"/>
                </a:ext>
              </a:extLst>
            </p:cNvPr>
            <p:cNvCxnSpPr/>
            <p:nvPr/>
          </p:nvCxnSpPr>
          <p:spPr>
            <a:xfrm>
              <a:off x="8191421" y="4227486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31D1E2F-6C11-B1E3-80DC-9902789F71A3}"/>
                </a:ext>
              </a:extLst>
            </p:cNvPr>
            <p:cNvCxnSpPr/>
            <p:nvPr/>
          </p:nvCxnSpPr>
          <p:spPr>
            <a:xfrm>
              <a:off x="8161390" y="4482041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E1FBC797-1034-2482-7B39-74DFFD37FCEA}"/>
                </a:ext>
              </a:extLst>
            </p:cNvPr>
            <p:cNvCxnSpPr/>
            <p:nvPr/>
          </p:nvCxnSpPr>
          <p:spPr>
            <a:xfrm>
              <a:off x="8191421" y="4783438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F7B4E26-6BFC-22B6-1039-1E185EF04729}"/>
                </a:ext>
              </a:extLst>
            </p:cNvPr>
            <p:cNvCxnSpPr/>
            <p:nvPr/>
          </p:nvCxnSpPr>
          <p:spPr>
            <a:xfrm>
              <a:off x="3298533" y="3678315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B390CE41-1C29-CF84-6B5D-B38DDF74BB92}"/>
                </a:ext>
              </a:extLst>
            </p:cNvPr>
            <p:cNvCxnSpPr/>
            <p:nvPr/>
          </p:nvCxnSpPr>
          <p:spPr>
            <a:xfrm>
              <a:off x="3296220" y="3951582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0E694162-AE50-5E4A-0D45-53E7ED6DC875}"/>
                </a:ext>
              </a:extLst>
            </p:cNvPr>
            <p:cNvCxnSpPr/>
            <p:nvPr/>
          </p:nvCxnSpPr>
          <p:spPr>
            <a:xfrm>
              <a:off x="3318744" y="4227486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8B6CA81C-3CB2-1EF6-EC1E-0C6909EF75C6}"/>
                </a:ext>
              </a:extLst>
            </p:cNvPr>
            <p:cNvCxnSpPr/>
            <p:nvPr/>
          </p:nvCxnSpPr>
          <p:spPr>
            <a:xfrm>
              <a:off x="3299974" y="4482041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7CC4E375-499C-922F-8D12-DE316DEE9212}"/>
                </a:ext>
              </a:extLst>
            </p:cNvPr>
            <p:cNvCxnSpPr/>
            <p:nvPr/>
          </p:nvCxnSpPr>
          <p:spPr>
            <a:xfrm>
              <a:off x="3318744" y="4783438"/>
              <a:ext cx="37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0" name="ZoneTexte 1049">
            <a:extLst>
              <a:ext uri="{FF2B5EF4-FFF2-40B4-BE49-F238E27FC236}">
                <a16:creationId xmlns:a16="http://schemas.microsoft.com/office/drawing/2014/main" id="{4E7E9E8E-C5A7-E5CB-D949-EFF23EC07B37}"/>
              </a:ext>
            </a:extLst>
          </p:cNvPr>
          <p:cNvSpPr txBox="1"/>
          <p:nvPr/>
        </p:nvSpPr>
        <p:spPr>
          <a:xfrm>
            <a:off x="5335835" y="2572506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b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6B213B-77D9-23D4-B871-B234DAAEE7DB}"/>
              </a:ext>
            </a:extLst>
          </p:cNvPr>
          <p:cNvSpPr txBox="1"/>
          <p:nvPr/>
        </p:nvSpPr>
        <p:spPr>
          <a:xfrm>
            <a:off x="5193277" y="2567471"/>
            <a:ext cx="1646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</a:t>
            </a:r>
            <a:b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1049" name="ZoneTexte 1048">
            <a:extLst>
              <a:ext uri="{FF2B5EF4-FFF2-40B4-BE49-F238E27FC236}">
                <a16:creationId xmlns:a16="http://schemas.microsoft.com/office/drawing/2014/main" id="{20F7DF54-E13B-7A33-9BBA-DB85369589BB}"/>
              </a:ext>
            </a:extLst>
          </p:cNvPr>
          <p:cNvSpPr txBox="1"/>
          <p:nvPr/>
        </p:nvSpPr>
        <p:spPr>
          <a:xfrm>
            <a:off x="5380862" y="2574403"/>
            <a:ext cx="1299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Wrap-up</a:t>
            </a:r>
            <a:b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8" name="Flèche : courbe vers le bas 7">
            <a:extLst>
              <a:ext uri="{FF2B5EF4-FFF2-40B4-BE49-F238E27FC236}">
                <a16:creationId xmlns:a16="http://schemas.microsoft.com/office/drawing/2014/main" id="{A5D53A5D-DF4E-78AB-9CC2-0046DFA92DB2}"/>
              </a:ext>
            </a:extLst>
          </p:cNvPr>
          <p:cNvSpPr/>
          <p:nvPr/>
        </p:nvSpPr>
        <p:spPr>
          <a:xfrm rot="10800000" flipV="1">
            <a:off x="4022351" y="1645920"/>
            <a:ext cx="3739896" cy="828619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25" name="Flèche : courbe vers le bas 1024">
            <a:extLst>
              <a:ext uri="{FF2B5EF4-FFF2-40B4-BE49-F238E27FC236}">
                <a16:creationId xmlns:a16="http://schemas.microsoft.com/office/drawing/2014/main" id="{44152820-CD48-2A77-F964-627DDD126676}"/>
              </a:ext>
            </a:extLst>
          </p:cNvPr>
          <p:cNvSpPr/>
          <p:nvPr/>
        </p:nvSpPr>
        <p:spPr>
          <a:xfrm rot="10800000" flipV="1">
            <a:off x="3984100" y="1619575"/>
            <a:ext cx="3739896" cy="828619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 : courbe vers le bas 9">
            <a:extLst>
              <a:ext uri="{FF2B5EF4-FFF2-40B4-BE49-F238E27FC236}">
                <a16:creationId xmlns:a16="http://schemas.microsoft.com/office/drawing/2014/main" id="{BBB6CA5C-BADB-1455-1B34-4FD084A157A2}"/>
              </a:ext>
            </a:extLst>
          </p:cNvPr>
          <p:cNvSpPr/>
          <p:nvPr/>
        </p:nvSpPr>
        <p:spPr>
          <a:xfrm rot="10800000" flipV="1">
            <a:off x="3963241" y="1637191"/>
            <a:ext cx="3739896" cy="828619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Bulle narrative : rectangle à coins arrondis 42">
            <a:extLst>
              <a:ext uri="{FF2B5EF4-FFF2-40B4-BE49-F238E27FC236}">
                <a16:creationId xmlns:a16="http://schemas.microsoft.com/office/drawing/2014/main" id="{C1D8B303-636D-24E6-BFF9-DBA42564A4D9}"/>
              </a:ext>
            </a:extLst>
          </p:cNvPr>
          <p:cNvSpPr/>
          <p:nvPr/>
        </p:nvSpPr>
        <p:spPr>
          <a:xfrm>
            <a:off x="4027685" y="4542262"/>
            <a:ext cx="2747523" cy="1312164"/>
          </a:xfrm>
          <a:prstGeom prst="wedgeRoundRectCallout">
            <a:avLst>
              <a:gd name="adj1" fmla="val 9523"/>
              <a:gd name="adj2" fmla="val -129305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Le logiciel va rechercher dans les bases de données d’images et sélectionner toutes celles qui mentionnent des parties de la scène à représenter</a:t>
            </a:r>
          </a:p>
        </p:txBody>
      </p:sp>
      <p:sp>
        <p:nvSpPr>
          <p:cNvPr id="44" name="Bulle narrative : rectangle à coins arrondis 43">
            <a:extLst>
              <a:ext uri="{FF2B5EF4-FFF2-40B4-BE49-F238E27FC236}">
                <a16:creationId xmlns:a16="http://schemas.microsoft.com/office/drawing/2014/main" id="{C11BF5DF-4A7A-BA25-4C33-E7E43FF1F042}"/>
              </a:ext>
            </a:extLst>
          </p:cNvPr>
          <p:cNvSpPr/>
          <p:nvPr/>
        </p:nvSpPr>
        <p:spPr>
          <a:xfrm>
            <a:off x="4886267" y="4483944"/>
            <a:ext cx="2695056" cy="1409940"/>
          </a:xfrm>
          <a:prstGeom prst="wedgeRoundRectCallout">
            <a:avLst>
              <a:gd name="adj1" fmla="val -25373"/>
              <a:gd name="adj2" fmla="val -118115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Toutes les images collectées sont testées, filtrées, classifiées puis pixélisées par une suite de couches de convolution travaillant en détecteurs de formes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7346F9-C389-369C-B41B-CE3E2E67692D}"/>
              </a:ext>
            </a:extLst>
          </p:cNvPr>
          <p:cNvSpPr txBox="1"/>
          <p:nvPr/>
        </p:nvSpPr>
        <p:spPr>
          <a:xfrm>
            <a:off x="5332067" y="2563405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Filtration</a:t>
            </a:r>
            <a:b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BBF589-88E5-1875-5579-3A03101DFFDF}"/>
              </a:ext>
            </a:extLst>
          </p:cNvPr>
          <p:cNvSpPr txBox="1"/>
          <p:nvPr/>
        </p:nvSpPr>
        <p:spPr>
          <a:xfrm>
            <a:off x="5364928" y="2563405"/>
            <a:ext cx="1282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b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13" name="Flèche : courbe vers le bas 12">
            <a:extLst>
              <a:ext uri="{FF2B5EF4-FFF2-40B4-BE49-F238E27FC236}">
                <a16:creationId xmlns:a16="http://schemas.microsoft.com/office/drawing/2014/main" id="{13788315-4244-9038-3816-45044B07C83A}"/>
              </a:ext>
            </a:extLst>
          </p:cNvPr>
          <p:cNvSpPr/>
          <p:nvPr/>
        </p:nvSpPr>
        <p:spPr>
          <a:xfrm rot="10800000" flipV="1">
            <a:off x="3957672" y="1635597"/>
            <a:ext cx="3739896" cy="828619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Bulle narrative : rectangle à coins arrondis 44">
            <a:extLst>
              <a:ext uri="{FF2B5EF4-FFF2-40B4-BE49-F238E27FC236}">
                <a16:creationId xmlns:a16="http://schemas.microsoft.com/office/drawing/2014/main" id="{BAEF8948-A590-40B5-B95F-E3DEDE1A7E20}"/>
              </a:ext>
            </a:extLst>
          </p:cNvPr>
          <p:cNvSpPr/>
          <p:nvPr/>
        </p:nvSpPr>
        <p:spPr>
          <a:xfrm>
            <a:off x="5745640" y="4368616"/>
            <a:ext cx="2747523" cy="1537943"/>
          </a:xfrm>
          <a:prstGeom prst="wedgeRoundRectCallout">
            <a:avLst>
              <a:gd name="adj1" fmla="val -38525"/>
              <a:gd name="adj2" fmla="val -107617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L’ensemble des pixels sont alors traités par les couches de convolution qui ne retiennent que les pixels les mieux adaptés pour servir à confectionner le tableau final</a:t>
            </a: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F117C979-DB5E-CFC0-A3D5-46A6C88AE98C}"/>
              </a:ext>
            </a:extLst>
          </p:cNvPr>
          <p:cNvSpPr/>
          <p:nvPr/>
        </p:nvSpPr>
        <p:spPr>
          <a:xfrm>
            <a:off x="6513036" y="4382707"/>
            <a:ext cx="2619029" cy="1657678"/>
          </a:xfrm>
          <a:prstGeom prst="wedgeRoundRectCallout">
            <a:avLst>
              <a:gd name="adj1" fmla="val -62693"/>
              <a:gd name="adj2" fmla="val -104491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L’algorithme va alors chercher comment assembler correctement les pixels pour construire le tableau demandé. Le résultat dépendra bien sûr de la qualité du modèle mathématique</a:t>
            </a:r>
          </a:p>
        </p:txBody>
      </p:sp>
      <p:sp>
        <p:nvSpPr>
          <p:cNvPr id="46" name="Bulle narrative : rectangle à coins arrondis 45">
            <a:extLst>
              <a:ext uri="{FF2B5EF4-FFF2-40B4-BE49-F238E27FC236}">
                <a16:creationId xmlns:a16="http://schemas.microsoft.com/office/drawing/2014/main" id="{453FD8A5-4429-EA53-9B3A-17F8C9FACA46}"/>
              </a:ext>
            </a:extLst>
          </p:cNvPr>
          <p:cNvSpPr/>
          <p:nvPr/>
        </p:nvSpPr>
        <p:spPr>
          <a:xfrm>
            <a:off x="7066143" y="4631521"/>
            <a:ext cx="2747523" cy="1178577"/>
          </a:xfrm>
          <a:prstGeom prst="wedgeRoundRectCallout">
            <a:avLst>
              <a:gd name="adj1" fmla="val -76414"/>
              <a:gd name="adj2" fmla="val -148205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Les pixels sélectionnés sont ensuite rassemblés et regroupés de manière à représenter la scène du tableau demandé comme pour un puzzle.</a:t>
            </a:r>
          </a:p>
        </p:txBody>
      </p:sp>
    </p:spTree>
    <p:extLst>
      <p:ext uri="{BB962C8B-B14F-4D97-AF65-F5344CB8AC3E}">
        <p14:creationId xmlns:p14="http://schemas.microsoft.com/office/powerpoint/2010/main" val="15582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/>
      <p:bldP spid="42" grpId="0" animBg="1"/>
      <p:bldP spid="1050" grpId="0"/>
      <p:bldP spid="7" grpId="0"/>
      <p:bldP spid="1049" grpId="0"/>
      <p:bldP spid="8" grpId="0" animBg="1"/>
      <p:bldP spid="1025" grpId="0" animBg="1"/>
      <p:bldP spid="10" grpId="0" animBg="1"/>
      <p:bldP spid="43" grpId="0" animBg="1"/>
      <p:bldP spid="44" grpId="0" animBg="1"/>
      <p:bldP spid="11" grpId="0"/>
      <p:bldP spid="12" grpId="0"/>
      <p:bldP spid="13" grpId="0" animBg="1"/>
      <p:bldP spid="45" grpId="0" animBg="1"/>
      <p:bldP spid="9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F114EA-3086-B1CA-A109-EC67F71A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598036-2FCD-A01B-2B86-DFF92978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DC44C8-9185-8D5D-9B31-4FC28904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2" descr="Pin em Mermaid Lore :-)">
            <a:extLst>
              <a:ext uri="{FF2B5EF4-FFF2-40B4-BE49-F238E27FC236}">
                <a16:creationId xmlns:a16="http://schemas.microsoft.com/office/drawing/2014/main" id="{A1633840-E43C-F5EF-A2F6-3DD5A358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86" y="893842"/>
            <a:ext cx="9043828" cy="5426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1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6328D23-CA3F-815B-1ED5-4A9831CC0397}"/>
              </a:ext>
            </a:extLst>
          </p:cNvPr>
          <p:cNvSpPr txBox="1"/>
          <p:nvPr/>
        </p:nvSpPr>
        <p:spPr>
          <a:xfrm>
            <a:off x="4651021" y="1234426"/>
            <a:ext cx="2442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Préambule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9FF179-2C5E-A4F7-886C-EF576AA3EDB0}"/>
              </a:ext>
            </a:extLst>
          </p:cNvPr>
          <p:cNvSpPr txBox="1"/>
          <p:nvPr/>
        </p:nvSpPr>
        <p:spPr>
          <a:xfrm>
            <a:off x="1429442" y="3703351"/>
            <a:ext cx="9525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je me permets de parler d’</a:t>
            </a:r>
            <a:r>
              <a:rPr lang="fr-FR" sz="2400" b="1" dirty="0">
                <a:solidFill>
                  <a:srgbClr val="C00000"/>
                </a:solidFill>
              </a:rPr>
              <a:t>IA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 soir, c’est que j’ai été, dans les dernières </a:t>
            </a:r>
            <a:b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années de ma vie professionnelle, un des précurseurs dans ce domaine.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C9CAF-2AC2-0F91-FA10-B80540FF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293F36-D84B-C32C-B81B-B7CDEB3E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89A3ED-81E3-06C1-A0CD-D2D5F234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7399A2-224E-EBBF-94DF-28FF7E101965}"/>
              </a:ext>
            </a:extLst>
          </p:cNvPr>
          <p:cNvSpPr txBox="1"/>
          <p:nvPr/>
        </p:nvSpPr>
        <p:spPr>
          <a:xfrm>
            <a:off x="1429442" y="2228671"/>
            <a:ext cx="9546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L’intelligence artificielle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 actuellement l’objet de nombreux débats et</a:t>
            </a:r>
            <a:b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commentaires, notamment de la part des médias qui malheureusement </a:t>
            </a:r>
            <a:b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disent tout et n’importe quoi à son sujet.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A582D8-B72D-9372-F812-D9DA3F38BC14}"/>
              </a:ext>
            </a:extLst>
          </p:cNvPr>
          <p:cNvSpPr txBox="1"/>
          <p:nvPr/>
        </p:nvSpPr>
        <p:spPr>
          <a:xfrm>
            <a:off x="1355768" y="4869662"/>
            <a:ext cx="9317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 à </a:t>
            </a:r>
            <a:r>
              <a:rPr lang="fr-FR" sz="2400" b="1" dirty="0">
                <a:solidFill>
                  <a:srgbClr val="C00000"/>
                </a:solidFill>
              </a:rPr>
              <a:t>l’esprit humain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j’ai eu la chance d’explorer mon Moi intérieur</a:t>
            </a:r>
            <a:b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l’institut Monroe et de découvrir à quel point il intervenait dans ma vie.</a:t>
            </a:r>
          </a:p>
        </p:txBody>
      </p:sp>
    </p:spTree>
    <p:extLst>
      <p:ext uri="{BB962C8B-B14F-4D97-AF65-F5344CB8AC3E}">
        <p14:creationId xmlns:p14="http://schemas.microsoft.com/office/powerpoint/2010/main" val="24529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à coins arrondis 8">
            <a:extLst>
              <a:ext uri="{FF2B5EF4-FFF2-40B4-BE49-F238E27FC236}">
                <a16:creationId xmlns:a16="http://schemas.microsoft.com/office/drawing/2014/main" id="{7B2F7AFF-E22D-495F-9795-4252622A0F44}"/>
              </a:ext>
            </a:extLst>
          </p:cNvPr>
          <p:cNvSpPr/>
          <p:nvPr/>
        </p:nvSpPr>
        <p:spPr>
          <a:xfrm>
            <a:off x="719091" y="1143000"/>
            <a:ext cx="10877644" cy="4976446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AC1D539-91A5-44AF-B998-BF1E3DC7F7F5}"/>
              </a:ext>
            </a:extLst>
          </p:cNvPr>
          <p:cNvSpPr txBox="1"/>
          <p:nvPr/>
        </p:nvSpPr>
        <p:spPr>
          <a:xfrm>
            <a:off x="2729242" y="1010759"/>
            <a:ext cx="6271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s’élabore la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d’une IA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D9D7AE2-A418-4807-B820-A5F1F1AD6CBB}"/>
              </a:ext>
            </a:extLst>
          </p:cNvPr>
          <p:cNvGrpSpPr/>
          <p:nvPr/>
        </p:nvGrpSpPr>
        <p:grpSpPr>
          <a:xfrm>
            <a:off x="6931842" y="2418301"/>
            <a:ext cx="4332138" cy="3580858"/>
            <a:chOff x="6931842" y="2347277"/>
            <a:chExt cx="4332138" cy="3580858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220F5EFF-8DD5-4ABB-985B-7D1C1D97D6AF}"/>
                </a:ext>
              </a:extLst>
            </p:cNvPr>
            <p:cNvGrpSpPr/>
            <p:nvPr/>
          </p:nvGrpSpPr>
          <p:grpSpPr>
            <a:xfrm>
              <a:off x="6931842" y="2347277"/>
              <a:ext cx="1941922" cy="3580858"/>
              <a:chOff x="6931842" y="2347277"/>
              <a:chExt cx="1941922" cy="3580858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8881B0-43C8-443E-8A8E-8A546BEA8465}"/>
                  </a:ext>
                </a:extLst>
              </p:cNvPr>
              <p:cNvSpPr/>
              <p:nvPr/>
            </p:nvSpPr>
            <p:spPr>
              <a:xfrm>
                <a:off x="6931842" y="4146469"/>
                <a:ext cx="1941922" cy="1781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BCD85F8-26CA-4CAC-B37A-BE73C2E560B0}"/>
                  </a:ext>
                </a:extLst>
              </p:cNvPr>
              <p:cNvSpPr txBox="1"/>
              <p:nvPr/>
            </p:nvSpPr>
            <p:spPr>
              <a:xfrm>
                <a:off x="7165908" y="4413318"/>
                <a:ext cx="148951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Algorithme</a:t>
                </a:r>
                <a:br>
                  <a:rPr lang="fr-FR" b="1" dirty="0"/>
                </a:br>
                <a:r>
                  <a:rPr lang="fr-FR" b="1" dirty="0"/>
                  <a:t>neuronal</a:t>
                </a:r>
              </a:p>
              <a:p>
                <a:pPr algn="ctr"/>
                <a:r>
                  <a:rPr lang="fr-FR" dirty="0"/>
                  <a:t>	</a:t>
                </a:r>
                <a:r>
                  <a:rPr lang="fr-FR" b="1" dirty="0">
                    <a:solidFill>
                      <a:srgbClr val="CC0000"/>
                    </a:solidFill>
                  </a:rPr>
                  <a:t>Elaboration </a:t>
                </a:r>
              </a:p>
              <a:p>
                <a:pPr algn="ctr"/>
                <a:r>
                  <a:rPr lang="fr-FR" b="1" dirty="0">
                    <a:solidFill>
                      <a:srgbClr val="CC0000"/>
                    </a:solidFill>
                  </a:rPr>
                  <a:t>de la solution</a:t>
                </a:r>
              </a:p>
            </p:txBody>
          </p:sp>
          <p:sp>
            <p:nvSpPr>
              <p:cNvPr id="23" name="Flèche : virage 22">
                <a:extLst>
                  <a:ext uri="{FF2B5EF4-FFF2-40B4-BE49-F238E27FC236}">
                    <a16:creationId xmlns:a16="http://schemas.microsoft.com/office/drawing/2014/main" id="{B7BC9669-DBB3-41ED-B1F7-6E0F6FC46FED}"/>
                  </a:ext>
                </a:extLst>
              </p:cNvPr>
              <p:cNvSpPr/>
              <p:nvPr/>
            </p:nvSpPr>
            <p:spPr>
              <a:xfrm rot="5400000">
                <a:off x="6756229" y="2561387"/>
                <a:ext cx="1676567" cy="1248347"/>
              </a:xfrm>
              <a:prstGeom prst="ben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2956FFF-2AEB-468F-96FA-2E66DA4E3385}"/>
                </a:ext>
              </a:extLst>
            </p:cNvPr>
            <p:cNvSpPr txBox="1"/>
            <p:nvPr/>
          </p:nvSpPr>
          <p:spPr>
            <a:xfrm>
              <a:off x="8889484" y="4614166"/>
              <a:ext cx="23744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80000"/>
              <a:r>
                <a:rPr lang="fr-FR" sz="1400" dirty="0"/>
                <a:t>Le logiciel d’IA va analyser et </a:t>
              </a:r>
              <a:br>
                <a:rPr lang="fr-FR" sz="1400" dirty="0"/>
              </a:br>
              <a:r>
                <a:rPr lang="fr-FR" sz="1400" dirty="0"/>
                <a:t>conditionner les données puis</a:t>
              </a:r>
            </a:p>
            <a:p>
              <a:pPr indent="-180000"/>
              <a:r>
                <a:rPr lang="fr-FR" sz="1400" dirty="0"/>
                <a:t>les mettre en forme afin de </a:t>
              </a:r>
              <a:br>
                <a:rPr lang="fr-FR" sz="1400" dirty="0"/>
              </a:br>
              <a:r>
                <a:rPr lang="fr-FR" sz="1400" dirty="0"/>
                <a:t>bien formuler la solution 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026868F-CAFC-FF21-08B0-0F4EF182D032}"/>
              </a:ext>
            </a:extLst>
          </p:cNvPr>
          <p:cNvGrpSpPr/>
          <p:nvPr/>
        </p:nvGrpSpPr>
        <p:grpSpPr>
          <a:xfrm>
            <a:off x="1599067" y="1768184"/>
            <a:ext cx="5169381" cy="2326684"/>
            <a:chOff x="1599067" y="1768184"/>
            <a:chExt cx="5169381" cy="2326684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209B67E-67C1-435B-A8F5-FFFFDF5D1C96}"/>
                </a:ext>
              </a:extLst>
            </p:cNvPr>
            <p:cNvGrpSpPr/>
            <p:nvPr/>
          </p:nvGrpSpPr>
          <p:grpSpPr>
            <a:xfrm>
              <a:off x="4826526" y="1768184"/>
              <a:ext cx="1941922" cy="1781666"/>
              <a:chOff x="4826526" y="1697160"/>
              <a:chExt cx="1941922" cy="1781666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F18B2F23-275E-4C72-8AD1-28B49FEEF03D}"/>
                  </a:ext>
                </a:extLst>
              </p:cNvPr>
              <p:cNvSpPr/>
              <p:nvPr/>
            </p:nvSpPr>
            <p:spPr>
              <a:xfrm>
                <a:off x="4826526" y="1697160"/>
                <a:ext cx="1941922" cy="1781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424E7BB-C26C-4F75-9344-A5D0CDDA6C92}"/>
                  </a:ext>
                </a:extLst>
              </p:cNvPr>
              <p:cNvSpPr txBox="1"/>
              <p:nvPr/>
            </p:nvSpPr>
            <p:spPr>
              <a:xfrm>
                <a:off x="4995584" y="1856659"/>
                <a:ext cx="164038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C00000"/>
                    </a:solidFill>
                  </a:rPr>
                  <a:t>Collection</a:t>
                </a:r>
              </a:p>
              <a:p>
                <a:pPr algn="ctr"/>
                <a:r>
                  <a:rPr lang="fr-FR" b="1" dirty="0">
                    <a:solidFill>
                      <a:srgbClr val="C00000"/>
                    </a:solidFill>
                  </a:rPr>
                  <a:t>et validation</a:t>
                </a:r>
              </a:p>
              <a:p>
                <a:pPr algn="ctr"/>
                <a:r>
                  <a:rPr lang="fr-FR" dirty="0"/>
                  <a:t>des éléments</a:t>
                </a:r>
              </a:p>
              <a:p>
                <a:pPr algn="ctr"/>
                <a:r>
                  <a:rPr lang="fr-FR" dirty="0"/>
                  <a:t>nécessaires à la</a:t>
                </a:r>
                <a:br>
                  <a:rPr lang="fr-FR" dirty="0"/>
                </a:br>
                <a:r>
                  <a:rPr lang="fr-FR" dirty="0"/>
                  <a:t>solution</a:t>
                </a:r>
              </a:p>
            </p:txBody>
          </p:sp>
        </p:grpSp>
        <p:sp>
          <p:nvSpPr>
            <p:cNvPr id="25" name="Flèche : virage 24">
              <a:extLst>
                <a:ext uri="{FF2B5EF4-FFF2-40B4-BE49-F238E27FC236}">
                  <a16:creationId xmlns:a16="http://schemas.microsoft.com/office/drawing/2014/main" id="{BC9CA263-B154-42E8-BAAF-BA7584782BED}"/>
                </a:ext>
              </a:extLst>
            </p:cNvPr>
            <p:cNvSpPr/>
            <p:nvPr/>
          </p:nvSpPr>
          <p:spPr>
            <a:xfrm>
              <a:off x="3581400" y="2313203"/>
              <a:ext cx="1132876" cy="1781665"/>
            </a:xfrm>
            <a:prstGeom prst="ben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6392C30-BC9C-4B86-BBC8-0F8CD780DC8C}"/>
                </a:ext>
              </a:extLst>
            </p:cNvPr>
            <p:cNvSpPr txBox="1"/>
            <p:nvPr/>
          </p:nvSpPr>
          <p:spPr>
            <a:xfrm>
              <a:off x="1599067" y="1774837"/>
              <a:ext cx="23181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La qualité de la solution que</a:t>
              </a:r>
            </a:p>
            <a:p>
              <a:r>
                <a:rPr lang="fr-FR" sz="1400" dirty="0"/>
                <a:t>donnera l’IA est directement</a:t>
              </a:r>
              <a:br>
                <a:rPr lang="fr-FR" sz="1400" dirty="0"/>
              </a:br>
              <a:r>
                <a:rPr lang="fr-FR" sz="1400" dirty="0"/>
                <a:t>influencée par la qualité des</a:t>
              </a:r>
              <a:br>
                <a:rPr lang="fr-FR" sz="1400" dirty="0"/>
              </a:br>
              <a:r>
                <a:rPr lang="fr-FR" sz="1400" dirty="0"/>
                <a:t>informations collectées</a:t>
              </a:r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96B47-4B1B-4EE5-856B-445D0C42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DE7F-F58C-4E80-8358-0BC1D579FA4A}" type="slidenum">
              <a:rPr lang="fr-FR" smtClean="0"/>
              <a:t>20</a:t>
            </a:fld>
            <a:endParaRPr lang="fr-FR"/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6429B7F0-7FFC-4429-889D-E03F79F47F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35DE7F-F58C-4E80-8358-0BC1D579FA4A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63D7F79-0365-49CD-B241-2E0AAC628915}"/>
              </a:ext>
            </a:extLst>
          </p:cNvPr>
          <p:cNvGrpSpPr/>
          <p:nvPr/>
        </p:nvGrpSpPr>
        <p:grpSpPr>
          <a:xfrm>
            <a:off x="4901938" y="4656482"/>
            <a:ext cx="1858651" cy="1169551"/>
            <a:chOff x="4901938" y="4656482"/>
            <a:chExt cx="1858651" cy="1169551"/>
          </a:xfrm>
        </p:grpSpPr>
        <p:sp>
          <p:nvSpPr>
            <p:cNvPr id="24" name="Flèche : gauche 23">
              <a:extLst>
                <a:ext uri="{FF2B5EF4-FFF2-40B4-BE49-F238E27FC236}">
                  <a16:creationId xmlns:a16="http://schemas.microsoft.com/office/drawing/2014/main" id="{DDCDB42D-881E-4C5B-98AA-684A28292B34}"/>
                </a:ext>
              </a:extLst>
            </p:cNvPr>
            <p:cNvSpPr/>
            <p:nvPr/>
          </p:nvSpPr>
          <p:spPr>
            <a:xfrm>
              <a:off x="4901938" y="4893386"/>
              <a:ext cx="1858651" cy="443060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C202B79-4A2F-4AEB-BE7C-BD57CE60B8E4}"/>
                </a:ext>
              </a:extLst>
            </p:cNvPr>
            <p:cNvSpPr txBox="1"/>
            <p:nvPr/>
          </p:nvSpPr>
          <p:spPr>
            <a:xfrm>
              <a:off x="4993479" y="4656482"/>
              <a:ext cx="174278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Mémorisation de la</a:t>
              </a:r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solution dans sa base</a:t>
              </a:r>
            </a:p>
            <a:p>
              <a:pPr algn="ctr"/>
              <a:r>
                <a:rPr lang="fr-FR" sz="1400" dirty="0"/>
                <a:t>de connaissance</a:t>
              </a:r>
            </a:p>
          </p:txBody>
        </p:sp>
      </p:grpSp>
      <p:sp>
        <p:nvSpPr>
          <p:cNvPr id="20" name="Espace réservé de la date 19">
            <a:extLst>
              <a:ext uri="{FF2B5EF4-FFF2-40B4-BE49-F238E27FC236}">
                <a16:creationId xmlns:a16="http://schemas.microsoft.com/office/drawing/2014/main" id="{CF554EF6-56E4-4E01-B1BA-0E27BE3B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0CFC5AA8-22DA-04D4-9B5F-FE59B7DB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D29DC7F-C9CB-9BBD-549D-C2AB98B11F17}"/>
              </a:ext>
            </a:extLst>
          </p:cNvPr>
          <p:cNvGrpSpPr/>
          <p:nvPr/>
        </p:nvGrpSpPr>
        <p:grpSpPr>
          <a:xfrm>
            <a:off x="835519" y="3204035"/>
            <a:ext cx="3880846" cy="2912841"/>
            <a:chOff x="833430" y="3232345"/>
            <a:chExt cx="3880846" cy="2912841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859DDF0-0BC5-46BC-A1A1-ECDB703D38A8}"/>
                </a:ext>
              </a:extLst>
            </p:cNvPr>
            <p:cNvSpPr/>
            <p:nvPr/>
          </p:nvSpPr>
          <p:spPr>
            <a:xfrm>
              <a:off x="2772354" y="4217493"/>
              <a:ext cx="1941922" cy="17816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BD39B50-F2F5-4037-8017-CCB0AAA2219E}"/>
                </a:ext>
              </a:extLst>
            </p:cNvPr>
            <p:cNvSpPr txBox="1"/>
            <p:nvPr/>
          </p:nvSpPr>
          <p:spPr>
            <a:xfrm>
              <a:off x="833430" y="3232345"/>
              <a:ext cx="27444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C’est tout l’acquis culturel contenu </a:t>
              </a:r>
              <a:br>
                <a:rPr lang="fr-FR" sz="1400" dirty="0"/>
              </a:br>
              <a:r>
                <a:rPr lang="fr-FR" sz="1400" dirty="0"/>
                <a:t>sur le web et/ou les échanges</a:t>
              </a:r>
              <a:br>
                <a:rPr lang="fr-FR" sz="1400" dirty="0"/>
              </a:br>
              <a:r>
                <a:rPr lang="fr-FR" sz="1400" dirty="0"/>
                <a:t>d’informations captées qui vont</a:t>
              </a:r>
            </a:p>
            <a:p>
              <a:r>
                <a:rPr lang="fr-FR" sz="1400" dirty="0"/>
                <a:t>constituer sa </a:t>
              </a:r>
              <a:r>
                <a:rPr lang="fr-FR" sz="1400" b="1" dirty="0">
                  <a:solidFill>
                    <a:srgbClr val="C00000"/>
                  </a:solidFill>
                </a:rPr>
                <a:t>base de connaissance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324E746-4BE9-56BF-5101-479257AFAD88}"/>
                </a:ext>
              </a:extLst>
            </p:cNvPr>
            <p:cNvSpPr/>
            <p:nvPr/>
          </p:nvSpPr>
          <p:spPr>
            <a:xfrm>
              <a:off x="2373998" y="4232976"/>
              <a:ext cx="1941922" cy="17661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520EF78-1159-5DFA-8034-D8E5D67578E4}"/>
                </a:ext>
              </a:extLst>
            </p:cNvPr>
            <p:cNvSpPr/>
            <p:nvPr/>
          </p:nvSpPr>
          <p:spPr>
            <a:xfrm>
              <a:off x="1830303" y="4218918"/>
              <a:ext cx="1941922" cy="17802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CC9157C-859B-A7B5-B472-F91EBDFB6A7B}"/>
                </a:ext>
              </a:extLst>
            </p:cNvPr>
            <p:cNvSpPr/>
            <p:nvPr/>
          </p:nvSpPr>
          <p:spPr>
            <a:xfrm>
              <a:off x="1351865" y="4217493"/>
              <a:ext cx="1941922" cy="17816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A02B545-1A81-91CC-2111-2C92DE544A0E}"/>
                </a:ext>
              </a:extLst>
            </p:cNvPr>
            <p:cNvSpPr txBox="1"/>
            <p:nvPr/>
          </p:nvSpPr>
          <p:spPr>
            <a:xfrm>
              <a:off x="1644824" y="4360082"/>
              <a:ext cx="2981907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Base de connaissance </a:t>
              </a:r>
              <a:r>
                <a:rPr lang="fr-FR" b="1" dirty="0">
                  <a:solidFill>
                    <a:srgbClr val="C00000"/>
                  </a:solidFill>
                </a:rPr>
                <a:t>=</a:t>
              </a:r>
            </a:p>
            <a:p>
              <a:r>
                <a:rPr lang="fr-FR" dirty="0"/>
                <a:t>Bases de données disponibles</a:t>
              </a:r>
            </a:p>
            <a:p>
              <a:r>
                <a:rPr lang="fr-FR" dirty="0"/>
                <a:t>sur Internet et/ou captation </a:t>
              </a:r>
              <a:br>
                <a:rPr lang="fr-FR" dirty="0"/>
              </a:br>
              <a:r>
                <a:rPr lang="fr-FR" dirty="0"/>
                <a:t>et analyse d’informations en </a:t>
              </a:r>
              <a:br>
                <a:rPr lang="fr-FR" dirty="0"/>
              </a:br>
              <a:r>
                <a:rPr lang="fr-FR" dirty="0"/>
                <a:t>continu par divers systèmes</a:t>
              </a:r>
            </a:p>
            <a:p>
              <a:r>
                <a:rPr lang="fr-FR" dirty="0"/>
                <a:t> 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9099732-BF55-084E-9F6F-5E9EDCFEE4D2}"/>
              </a:ext>
            </a:extLst>
          </p:cNvPr>
          <p:cNvGrpSpPr/>
          <p:nvPr/>
        </p:nvGrpSpPr>
        <p:grpSpPr>
          <a:xfrm>
            <a:off x="8334559" y="1774837"/>
            <a:ext cx="2929421" cy="2247277"/>
            <a:chOff x="8218686" y="1784837"/>
            <a:chExt cx="2929421" cy="2247277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5E387499-F3C4-123C-9C9A-608FEFBBFED7}"/>
                </a:ext>
              </a:extLst>
            </p:cNvPr>
            <p:cNvGrpSpPr/>
            <p:nvPr/>
          </p:nvGrpSpPr>
          <p:grpSpPr>
            <a:xfrm>
              <a:off x="8218686" y="1784837"/>
              <a:ext cx="2929421" cy="2181798"/>
              <a:chOff x="6954304" y="1913070"/>
              <a:chExt cx="2929421" cy="2181798"/>
            </a:xfrm>
          </p:grpSpPr>
          <p:sp>
            <p:nvSpPr>
              <p:cNvPr id="2" name="Bulle narrative : rectangle 1">
                <a:extLst>
                  <a:ext uri="{FF2B5EF4-FFF2-40B4-BE49-F238E27FC236}">
                    <a16:creationId xmlns:a16="http://schemas.microsoft.com/office/drawing/2014/main" id="{870F4CB4-314D-A725-71EF-B71FFC6DF145}"/>
                  </a:ext>
                </a:extLst>
              </p:cNvPr>
              <p:cNvSpPr/>
              <p:nvPr/>
            </p:nvSpPr>
            <p:spPr>
              <a:xfrm>
                <a:off x="6954304" y="1913070"/>
                <a:ext cx="2628534" cy="2181798"/>
              </a:xfrm>
              <a:prstGeom prst="wedgeRectCallout">
                <a:avLst>
                  <a:gd name="adj1" fmla="val -40405"/>
                  <a:gd name="adj2" fmla="val 86047"/>
                </a:avLst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600" dirty="0">
                    <a:solidFill>
                      <a:schemeClr val="tx1"/>
                    </a:solidFill>
                  </a:rPr>
                  <a:t> Les différents process que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 l’algorithme d’IA va être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 amené à utiliser sont :</a:t>
                </a:r>
              </a:p>
              <a:p>
                <a:r>
                  <a:rPr lang="fr-FR" sz="1600" dirty="0">
                    <a:solidFill>
                      <a:schemeClr val="tx1"/>
                    </a:solidFill>
                  </a:rPr>
                  <a:t>   </a:t>
                </a:r>
              </a:p>
              <a:p>
                <a:endParaRPr lang="fr-FR" sz="1600" dirty="0">
                  <a:solidFill>
                    <a:schemeClr val="tx1"/>
                  </a:solidFill>
                </a:endParaRPr>
              </a:p>
              <a:p>
                <a:endParaRPr lang="fr-FR" sz="1600" dirty="0">
                  <a:solidFill>
                    <a:schemeClr val="tx1"/>
                  </a:solidFill>
                </a:endParaRPr>
              </a:p>
              <a:p>
                <a:endParaRPr lang="fr-FR" sz="1600" dirty="0">
                  <a:solidFill>
                    <a:schemeClr val="tx1"/>
                  </a:solidFill>
                </a:endParaRPr>
              </a:p>
              <a:p>
                <a:endParaRPr lang="fr-F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214E5E4-6066-06A1-9435-064D4ACC031F}"/>
                  </a:ext>
                </a:extLst>
              </p:cNvPr>
              <p:cNvSpPr txBox="1"/>
              <p:nvPr/>
            </p:nvSpPr>
            <p:spPr>
              <a:xfrm>
                <a:off x="7146169" y="3694359"/>
                <a:ext cx="273755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C00000"/>
                    </a:solidFill>
                  </a:rPr>
                  <a:t>Wrap-up process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67D1355-B68B-8C5C-8982-4A805737B8FF}"/>
                  </a:ext>
                </a:extLst>
              </p:cNvPr>
              <p:cNvSpPr txBox="1"/>
              <p:nvPr/>
            </p:nvSpPr>
            <p:spPr>
              <a:xfrm>
                <a:off x="7146169" y="3445819"/>
                <a:ext cx="25092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C00000"/>
                    </a:solidFill>
                  </a:rPr>
                  <a:t>Prediction process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B42E9B9-DA92-6472-6A5F-FF139B6CF3A7}"/>
                  </a:ext>
                </a:extLst>
              </p:cNvPr>
              <p:cNvSpPr txBox="1"/>
              <p:nvPr/>
            </p:nvSpPr>
            <p:spPr>
              <a:xfrm>
                <a:off x="7122884" y="2980466"/>
                <a:ext cx="232908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C00000"/>
                    </a:solidFill>
                  </a:rPr>
                  <a:t>Learning process</a:t>
                </a:r>
              </a:p>
            </p:txBody>
          </p:sp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729E4EC-A66A-E3D2-3B4B-1129DAD4F2D1}"/>
                  </a:ext>
                </a:extLst>
              </p:cNvPr>
              <p:cNvSpPr txBox="1"/>
              <p:nvPr/>
            </p:nvSpPr>
            <p:spPr>
              <a:xfrm>
                <a:off x="7128287" y="3205807"/>
                <a:ext cx="262853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C00000"/>
                    </a:solidFill>
                  </a:rPr>
                  <a:t>Exploration process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28824B30-880F-0520-A7D5-ED62CA9BB5BE}"/>
                  </a:ext>
                </a:extLst>
              </p:cNvPr>
              <p:cNvSpPr txBox="1"/>
              <p:nvPr/>
            </p:nvSpPr>
            <p:spPr>
              <a:xfrm>
                <a:off x="7122884" y="2742988"/>
                <a:ext cx="273755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C00000"/>
                    </a:solidFill>
                  </a:rPr>
                  <a:t>Selection process</a:t>
                </a:r>
              </a:p>
            </p:txBody>
          </p:sp>
        </p:grp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E7440A22-F3AE-83CF-CF87-AF9CDFDA8AFF}"/>
                </a:ext>
              </a:extLst>
            </p:cNvPr>
            <p:cNvSpPr txBox="1"/>
            <p:nvPr/>
          </p:nvSpPr>
          <p:spPr>
            <a:xfrm>
              <a:off x="10332197" y="3724337"/>
              <a:ext cx="530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etc…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1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11BA19-7534-AB6A-F81C-8C090A7AB280}"/>
              </a:ext>
            </a:extLst>
          </p:cNvPr>
          <p:cNvSpPr txBox="1"/>
          <p:nvPr/>
        </p:nvSpPr>
        <p:spPr>
          <a:xfrm>
            <a:off x="1951089" y="1839699"/>
            <a:ext cx="8100807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algn="ctr"/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fonctionne l’esprit humain, </a:t>
            </a:r>
          </a:p>
          <a:p>
            <a:pPr algn="ctr"/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conscient et intelligent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8D666C-288D-CFDE-77CD-0144D3FD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C65F70-FB8A-2364-948D-4C43A3D0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EA5D6-5B4D-C011-B1A4-A5565B2A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4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à coins arrondis 8">
            <a:extLst>
              <a:ext uri="{FF2B5EF4-FFF2-40B4-BE49-F238E27FC236}">
                <a16:creationId xmlns:a16="http://schemas.microsoft.com/office/drawing/2014/main" id="{7B2F7AFF-E22D-495F-9795-4252622A0F44}"/>
              </a:ext>
            </a:extLst>
          </p:cNvPr>
          <p:cNvSpPr/>
          <p:nvPr/>
        </p:nvSpPr>
        <p:spPr>
          <a:xfrm>
            <a:off x="719091" y="1143000"/>
            <a:ext cx="10877644" cy="4976446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AC1D539-91A5-44AF-B998-BF1E3DC7F7F5}"/>
              </a:ext>
            </a:extLst>
          </p:cNvPr>
          <p:cNvSpPr txBox="1"/>
          <p:nvPr/>
        </p:nvSpPr>
        <p:spPr>
          <a:xfrm>
            <a:off x="3092766" y="1010759"/>
            <a:ext cx="5544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s’élaborent nos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pensées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D9D7AE2-A418-4807-B820-A5F1F1AD6CBB}"/>
              </a:ext>
            </a:extLst>
          </p:cNvPr>
          <p:cNvGrpSpPr/>
          <p:nvPr/>
        </p:nvGrpSpPr>
        <p:grpSpPr>
          <a:xfrm>
            <a:off x="6931842" y="2418301"/>
            <a:ext cx="4123764" cy="3580858"/>
            <a:chOff x="6931842" y="2347277"/>
            <a:chExt cx="4123764" cy="3580858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220F5EFF-8DD5-4ABB-985B-7D1C1D97D6AF}"/>
                </a:ext>
              </a:extLst>
            </p:cNvPr>
            <p:cNvGrpSpPr/>
            <p:nvPr/>
          </p:nvGrpSpPr>
          <p:grpSpPr>
            <a:xfrm>
              <a:off x="6931842" y="2347277"/>
              <a:ext cx="1941922" cy="3580858"/>
              <a:chOff x="6931842" y="2347277"/>
              <a:chExt cx="1941922" cy="3580858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8881B0-43C8-443E-8A8E-8A546BEA8465}"/>
                  </a:ext>
                </a:extLst>
              </p:cNvPr>
              <p:cNvSpPr/>
              <p:nvPr/>
            </p:nvSpPr>
            <p:spPr>
              <a:xfrm>
                <a:off x="6931842" y="4146469"/>
                <a:ext cx="1941922" cy="1781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BCD85F8-26CA-4CAC-B37A-BE73C2E560B0}"/>
                  </a:ext>
                </a:extLst>
              </p:cNvPr>
              <p:cNvSpPr txBox="1"/>
              <p:nvPr/>
            </p:nvSpPr>
            <p:spPr>
              <a:xfrm>
                <a:off x="6970340" y="4413318"/>
                <a:ext cx="18806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INTELLECT:</a:t>
                </a:r>
              </a:p>
              <a:p>
                <a:pPr algn="ctr"/>
                <a:r>
                  <a:rPr lang="fr-FR" dirty="0"/>
                  <a:t>	Analyse/Synthèse</a:t>
                </a:r>
                <a:br>
                  <a:rPr lang="fr-FR" dirty="0"/>
                </a:br>
                <a:r>
                  <a:rPr lang="fr-FR" b="1" dirty="0">
                    <a:solidFill>
                      <a:srgbClr val="CC0000"/>
                    </a:solidFill>
                  </a:rPr>
                  <a:t>Prises de</a:t>
                </a:r>
                <a:br>
                  <a:rPr lang="fr-FR" dirty="0">
                    <a:solidFill>
                      <a:srgbClr val="CC0000"/>
                    </a:solidFill>
                  </a:rPr>
                </a:br>
                <a:r>
                  <a:rPr lang="fr-FR" b="1" dirty="0">
                    <a:solidFill>
                      <a:srgbClr val="CC0000"/>
                    </a:solidFill>
                  </a:rPr>
                  <a:t>décisions</a:t>
                </a:r>
              </a:p>
            </p:txBody>
          </p:sp>
          <p:sp>
            <p:nvSpPr>
              <p:cNvPr id="23" name="Flèche : virage 22">
                <a:extLst>
                  <a:ext uri="{FF2B5EF4-FFF2-40B4-BE49-F238E27FC236}">
                    <a16:creationId xmlns:a16="http://schemas.microsoft.com/office/drawing/2014/main" id="{B7BC9669-DBB3-41ED-B1F7-6E0F6FC46FED}"/>
                  </a:ext>
                </a:extLst>
              </p:cNvPr>
              <p:cNvSpPr/>
              <p:nvPr/>
            </p:nvSpPr>
            <p:spPr>
              <a:xfrm rot="5400000">
                <a:off x="6756229" y="2561387"/>
                <a:ext cx="1676567" cy="1248347"/>
              </a:xfrm>
              <a:prstGeom prst="ben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2956FFF-2AEB-468F-96FA-2E66DA4E3385}"/>
                </a:ext>
              </a:extLst>
            </p:cNvPr>
            <p:cNvSpPr txBox="1"/>
            <p:nvPr/>
          </p:nvSpPr>
          <p:spPr>
            <a:xfrm>
              <a:off x="8912262" y="4405513"/>
              <a:ext cx="214334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80000"/>
              <a:r>
                <a:rPr lang="fr-FR" sz="1400" dirty="0"/>
                <a:t>Notre intellect est notre </a:t>
              </a:r>
            </a:p>
            <a:p>
              <a:pPr indent="-180000"/>
              <a:r>
                <a:rPr lang="fr-FR" sz="1400" dirty="0"/>
                <a:t>logiciel qui va élaborer ses </a:t>
              </a:r>
            </a:p>
            <a:p>
              <a:pPr indent="-180000"/>
              <a:r>
                <a:rPr lang="fr-FR" sz="1400" dirty="0"/>
                <a:t>analyses et conditionner</a:t>
              </a:r>
            </a:p>
            <a:p>
              <a:pPr indent="-180000"/>
              <a:r>
                <a:rPr lang="fr-FR" sz="1400" dirty="0"/>
                <a:t>nos pensées selon </a:t>
              </a:r>
              <a:r>
                <a:rPr lang="fr-FR" sz="1400" b="1" dirty="0">
                  <a:solidFill>
                    <a:srgbClr val="C00000"/>
                  </a:solidFill>
                </a:rPr>
                <a:t>quatre</a:t>
              </a:r>
              <a:br>
                <a:rPr lang="fr-FR" sz="1400" b="1" dirty="0">
                  <a:solidFill>
                    <a:srgbClr val="C00000"/>
                  </a:solidFill>
                </a:rPr>
              </a:br>
              <a:r>
                <a:rPr lang="fr-FR" sz="1400" b="1" dirty="0">
                  <a:solidFill>
                    <a:srgbClr val="C00000"/>
                  </a:solidFill>
                </a:rPr>
                <a:t>types de processus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A93BAE83-F7F6-4A9A-83FE-4A56805D59B3}"/>
              </a:ext>
            </a:extLst>
          </p:cNvPr>
          <p:cNvGrpSpPr/>
          <p:nvPr/>
        </p:nvGrpSpPr>
        <p:grpSpPr>
          <a:xfrm>
            <a:off x="672106" y="4196440"/>
            <a:ext cx="4058579" cy="2021175"/>
            <a:chOff x="655697" y="4146469"/>
            <a:chExt cx="4058579" cy="2021175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859DDF0-0BC5-46BC-A1A1-ECDB703D38A8}"/>
                </a:ext>
              </a:extLst>
            </p:cNvPr>
            <p:cNvSpPr/>
            <p:nvPr/>
          </p:nvSpPr>
          <p:spPr>
            <a:xfrm>
              <a:off x="2772354" y="4146469"/>
              <a:ext cx="1941922" cy="17816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E004D00-F264-4D99-ADDF-65D678193EB7}"/>
                </a:ext>
              </a:extLst>
            </p:cNvPr>
            <p:cNvSpPr txBox="1"/>
            <p:nvPr/>
          </p:nvSpPr>
          <p:spPr>
            <a:xfrm>
              <a:off x="2970832" y="4413318"/>
              <a:ext cx="156068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LE VECU:</a:t>
              </a:r>
            </a:p>
            <a:p>
              <a:pPr algn="ctr"/>
              <a:r>
                <a:rPr lang="fr-FR" b="1" dirty="0">
                  <a:solidFill>
                    <a:srgbClr val="CC0000"/>
                  </a:solidFill>
                </a:rPr>
                <a:t>Nos mémoires</a:t>
              </a:r>
              <a:br>
                <a:rPr lang="fr-FR" dirty="0"/>
              </a:br>
              <a:r>
                <a:rPr lang="fr-FR" dirty="0"/>
                <a:t>et toutes nos</a:t>
              </a:r>
            </a:p>
            <a:p>
              <a:pPr algn="ctr"/>
              <a:r>
                <a:rPr lang="fr-FR" dirty="0"/>
                <a:t> </a:t>
              </a:r>
              <a:r>
                <a:rPr lang="fr-FR" b="1" dirty="0">
                  <a:solidFill>
                    <a:srgbClr val="C00000"/>
                  </a:solidFill>
                </a:rPr>
                <a:t>expériences</a:t>
              </a:r>
              <a:br>
                <a:rPr lang="fr-FR" dirty="0"/>
              </a:br>
              <a:br>
                <a:rPr lang="fr-FR" dirty="0"/>
              </a:br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BD39B50-F2F5-4037-8017-CCB0AAA2219E}"/>
                </a:ext>
              </a:extLst>
            </p:cNvPr>
            <p:cNvSpPr txBox="1"/>
            <p:nvPr/>
          </p:nvSpPr>
          <p:spPr>
            <a:xfrm>
              <a:off x="655697" y="4342037"/>
              <a:ext cx="2560598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Notre </a:t>
              </a:r>
              <a:r>
                <a:rPr lang="fr-FR" sz="1600" b="1" dirty="0">
                  <a:solidFill>
                    <a:srgbClr val="C00000"/>
                  </a:solidFill>
                </a:rPr>
                <a:t>base de connaissance</a:t>
              </a:r>
              <a:br>
                <a:rPr lang="fr-FR" sz="1400" dirty="0"/>
              </a:br>
              <a:r>
                <a:rPr lang="fr-FR" sz="1400" dirty="0"/>
                <a:t>est le résultat de tout notre</a:t>
              </a:r>
              <a:br>
                <a:rPr lang="fr-FR" sz="1400" dirty="0"/>
              </a:br>
              <a:r>
                <a:rPr lang="fr-FR" sz="1400" dirty="0"/>
                <a:t>vécu, de nos mémoires, de </a:t>
              </a:r>
              <a:br>
                <a:rPr lang="fr-FR" sz="1400" dirty="0"/>
              </a:br>
              <a:r>
                <a:rPr lang="fr-FR" sz="1400" dirty="0"/>
                <a:t>nos choix, de nos décisions</a:t>
              </a:r>
              <a:br>
                <a:rPr lang="fr-FR" sz="1400" dirty="0"/>
              </a:br>
              <a:r>
                <a:rPr lang="fr-FR" sz="1400" dirty="0"/>
                <a:t>et de nos expériences. </a:t>
              </a:r>
              <a:br>
                <a:rPr lang="fr-FR" sz="1400" dirty="0"/>
              </a:b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7290BB60-9C98-451A-897F-4E9A484981E5}"/>
              </a:ext>
            </a:extLst>
          </p:cNvPr>
          <p:cNvGrpSpPr/>
          <p:nvPr/>
        </p:nvGrpSpPr>
        <p:grpSpPr>
          <a:xfrm>
            <a:off x="1220029" y="1768184"/>
            <a:ext cx="5548419" cy="2326684"/>
            <a:chOff x="1220029" y="1697160"/>
            <a:chExt cx="5548419" cy="2326684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209B67E-67C1-435B-A8F5-FFFFDF5D1C96}"/>
                </a:ext>
              </a:extLst>
            </p:cNvPr>
            <p:cNvGrpSpPr/>
            <p:nvPr/>
          </p:nvGrpSpPr>
          <p:grpSpPr>
            <a:xfrm>
              <a:off x="4826526" y="1697160"/>
              <a:ext cx="1941922" cy="1781666"/>
              <a:chOff x="4826526" y="1697160"/>
              <a:chExt cx="1941922" cy="1781666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F18B2F23-275E-4C72-8AD1-28B49FEEF03D}"/>
                  </a:ext>
                </a:extLst>
              </p:cNvPr>
              <p:cNvSpPr/>
              <p:nvPr/>
            </p:nvSpPr>
            <p:spPr>
              <a:xfrm>
                <a:off x="4826526" y="1697160"/>
                <a:ext cx="1941922" cy="1781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424E7BB-C26C-4F75-9344-A5D0CDDA6C92}"/>
                  </a:ext>
                </a:extLst>
              </p:cNvPr>
              <p:cNvSpPr txBox="1"/>
              <p:nvPr/>
            </p:nvSpPr>
            <p:spPr>
              <a:xfrm>
                <a:off x="4999270" y="1856659"/>
                <a:ext cx="163301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ESPRIT:</a:t>
                </a:r>
              </a:p>
              <a:p>
                <a:pPr algn="ctr"/>
                <a:r>
                  <a:rPr lang="fr-FR" b="1" dirty="0">
                    <a:solidFill>
                      <a:srgbClr val="CC0000"/>
                    </a:solidFill>
                  </a:rPr>
                  <a:t>Production</a:t>
                </a:r>
                <a:br>
                  <a:rPr lang="fr-FR" b="1" dirty="0">
                    <a:solidFill>
                      <a:srgbClr val="CC0000"/>
                    </a:solidFill>
                  </a:rPr>
                </a:br>
                <a:r>
                  <a:rPr lang="fr-FR" b="1" dirty="0">
                    <a:solidFill>
                      <a:srgbClr val="CC0000"/>
                    </a:solidFill>
                  </a:rPr>
                  <a:t>de la pensée</a:t>
                </a:r>
              </a:p>
              <a:p>
                <a:pPr algn="ctr"/>
                <a:r>
                  <a:rPr lang="fr-FR" dirty="0"/>
                  <a:t>Désirs, besoins,</a:t>
                </a:r>
                <a:br>
                  <a:rPr lang="fr-FR" dirty="0"/>
                </a:br>
                <a:r>
                  <a:rPr lang="fr-FR" dirty="0"/>
                  <a:t>projets, etc…</a:t>
                </a: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DD135527-AC0A-4212-B6A5-7171221CC01B}"/>
                </a:ext>
              </a:extLst>
            </p:cNvPr>
            <p:cNvGrpSpPr/>
            <p:nvPr/>
          </p:nvGrpSpPr>
          <p:grpSpPr>
            <a:xfrm>
              <a:off x="1220029" y="2173773"/>
              <a:ext cx="3494247" cy="1850071"/>
              <a:chOff x="1220029" y="2173773"/>
              <a:chExt cx="3494247" cy="1850071"/>
            </a:xfrm>
          </p:grpSpPr>
          <p:sp>
            <p:nvSpPr>
              <p:cNvPr id="25" name="Flèche : virage 24">
                <a:extLst>
                  <a:ext uri="{FF2B5EF4-FFF2-40B4-BE49-F238E27FC236}">
                    <a16:creationId xmlns:a16="http://schemas.microsoft.com/office/drawing/2014/main" id="{BC9CA263-B154-42E8-BAAF-BA7584782BED}"/>
                  </a:ext>
                </a:extLst>
              </p:cNvPr>
              <p:cNvSpPr/>
              <p:nvPr/>
            </p:nvSpPr>
            <p:spPr>
              <a:xfrm>
                <a:off x="3581400" y="2242179"/>
                <a:ext cx="1132876" cy="1781665"/>
              </a:xfrm>
              <a:prstGeom prst="ben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6392C30-BC9C-4B86-BBC8-0F8CD780DC8C}"/>
                  </a:ext>
                </a:extLst>
              </p:cNvPr>
              <p:cNvSpPr txBox="1"/>
              <p:nvPr/>
            </p:nvSpPr>
            <p:spPr>
              <a:xfrm>
                <a:off x="1220029" y="2173773"/>
                <a:ext cx="2305246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La qualité de nos pensées</a:t>
                </a:r>
              </a:p>
              <a:p>
                <a:r>
                  <a:rPr lang="fr-FR" sz="1400" dirty="0"/>
                  <a:t>va donc être directement</a:t>
                </a:r>
                <a:br>
                  <a:rPr lang="fr-FR" sz="1400" dirty="0"/>
                </a:br>
                <a:r>
                  <a:rPr lang="fr-FR" sz="1400" dirty="0"/>
                  <a:t>influencée par nos mémoires</a:t>
                </a:r>
                <a:br>
                  <a:rPr lang="fr-FR" sz="1400" dirty="0"/>
                </a:br>
                <a:r>
                  <a:rPr lang="fr-FR" sz="1400" dirty="0"/>
                  <a:t>et les informations qu’elles</a:t>
                </a:r>
              </a:p>
              <a:p>
                <a:r>
                  <a:rPr lang="fr-FR" sz="1400" dirty="0"/>
                  <a:t>contiennent.</a:t>
                </a:r>
              </a:p>
            </p:txBody>
          </p:sp>
        </p:grp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96B47-4B1B-4EE5-856B-445D0C42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DE7F-F58C-4E80-8358-0BC1D579FA4A}" type="slidenum">
              <a:rPr lang="fr-FR" smtClean="0"/>
              <a:t>22</a:t>
            </a:fld>
            <a:endParaRPr lang="fr-FR"/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6429B7F0-7FFC-4429-889D-E03F79F47F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35DE7F-F58C-4E80-8358-0BC1D579FA4A}" type="slidenum">
              <a:rPr lang="fr-FR" smtClean="0"/>
              <a:pPr/>
              <a:t>22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63D7F79-0365-49CD-B241-2E0AAC628915}"/>
              </a:ext>
            </a:extLst>
          </p:cNvPr>
          <p:cNvGrpSpPr/>
          <p:nvPr/>
        </p:nvGrpSpPr>
        <p:grpSpPr>
          <a:xfrm>
            <a:off x="4901938" y="4656482"/>
            <a:ext cx="1858651" cy="954107"/>
            <a:chOff x="4901938" y="4656482"/>
            <a:chExt cx="1858651" cy="954107"/>
          </a:xfrm>
        </p:grpSpPr>
        <p:sp>
          <p:nvSpPr>
            <p:cNvPr id="24" name="Flèche : gauche 23">
              <a:extLst>
                <a:ext uri="{FF2B5EF4-FFF2-40B4-BE49-F238E27FC236}">
                  <a16:creationId xmlns:a16="http://schemas.microsoft.com/office/drawing/2014/main" id="{DDCDB42D-881E-4C5B-98AA-684A28292B34}"/>
                </a:ext>
              </a:extLst>
            </p:cNvPr>
            <p:cNvSpPr/>
            <p:nvPr/>
          </p:nvSpPr>
          <p:spPr>
            <a:xfrm>
              <a:off x="4901938" y="4893386"/>
              <a:ext cx="1858651" cy="443060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C202B79-4A2F-4AEB-BE7C-BD57CE60B8E4}"/>
                </a:ext>
              </a:extLst>
            </p:cNvPr>
            <p:cNvSpPr txBox="1"/>
            <p:nvPr/>
          </p:nvSpPr>
          <p:spPr>
            <a:xfrm>
              <a:off x="5004283" y="4656482"/>
              <a:ext cx="172117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Cumul des mémoires</a:t>
              </a:r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et des expériences</a:t>
              </a:r>
            </a:p>
          </p:txBody>
        </p:sp>
      </p:grpSp>
      <p:sp>
        <p:nvSpPr>
          <p:cNvPr id="20" name="Espace réservé de la date 19">
            <a:extLst>
              <a:ext uri="{FF2B5EF4-FFF2-40B4-BE49-F238E27FC236}">
                <a16:creationId xmlns:a16="http://schemas.microsoft.com/office/drawing/2014/main" id="{CF554EF6-56E4-4E01-B1BA-0E27BE3B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0CFC5AA8-22DA-04D4-9B5F-FE59B7DB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D37E196-7DAF-3CFD-F9AE-DEB70278F34E}"/>
              </a:ext>
            </a:extLst>
          </p:cNvPr>
          <p:cNvGrpSpPr/>
          <p:nvPr/>
        </p:nvGrpSpPr>
        <p:grpSpPr>
          <a:xfrm>
            <a:off x="8301861" y="1684001"/>
            <a:ext cx="2839210" cy="2310314"/>
            <a:chOff x="8292239" y="1886126"/>
            <a:chExt cx="2839210" cy="2310314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8BACBE5-FC38-9B8D-8F25-1932316ABD81}"/>
                </a:ext>
              </a:extLst>
            </p:cNvPr>
            <p:cNvSpPr txBox="1"/>
            <p:nvPr/>
          </p:nvSpPr>
          <p:spPr>
            <a:xfrm>
              <a:off x="10600470" y="3885987"/>
              <a:ext cx="530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etc…</a:t>
              </a:r>
            </a:p>
          </p:txBody>
        </p:sp>
        <p:sp>
          <p:nvSpPr>
            <p:cNvPr id="2" name="Bulle narrative : rectangle 1">
              <a:extLst>
                <a:ext uri="{FF2B5EF4-FFF2-40B4-BE49-F238E27FC236}">
                  <a16:creationId xmlns:a16="http://schemas.microsoft.com/office/drawing/2014/main" id="{870F4CB4-314D-A725-71EF-B71FFC6DF145}"/>
                </a:ext>
              </a:extLst>
            </p:cNvPr>
            <p:cNvSpPr/>
            <p:nvPr/>
          </p:nvSpPr>
          <p:spPr>
            <a:xfrm>
              <a:off x="8292239" y="1886126"/>
              <a:ext cx="2795774" cy="2310314"/>
            </a:xfrm>
            <a:prstGeom prst="wedgeRectCallout">
              <a:avLst>
                <a:gd name="adj1" fmla="val -41344"/>
                <a:gd name="adj2" fmla="val 84507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tx1"/>
                  </a:solidFill>
                </a:rPr>
                <a:t> L’intellect élabore ses analyses</a:t>
              </a:r>
              <a:br>
                <a:rPr lang="fr-FR" sz="1600" dirty="0">
                  <a:solidFill>
                    <a:schemeClr val="tx1"/>
                  </a:solidFill>
                </a:rPr>
              </a:br>
              <a:r>
                <a:rPr lang="fr-FR" sz="1600" dirty="0">
                  <a:solidFill>
                    <a:schemeClr val="tx1"/>
                  </a:solidFill>
                </a:rPr>
                <a:t> et ses synthèses en se basant</a:t>
              </a:r>
              <a:br>
                <a:rPr lang="fr-FR" sz="1600" dirty="0">
                  <a:solidFill>
                    <a:schemeClr val="tx1"/>
                  </a:solidFill>
                </a:rPr>
              </a:br>
              <a:r>
                <a:rPr lang="fr-FR" sz="1600" dirty="0">
                  <a:solidFill>
                    <a:schemeClr val="tx1"/>
                  </a:solidFill>
                </a:rPr>
                <a:t> sur plusieurs processus :</a:t>
              </a:r>
            </a:p>
            <a:p>
              <a:r>
                <a:rPr lang="fr-FR" sz="1600" dirty="0">
                  <a:solidFill>
                    <a:schemeClr val="tx1"/>
                  </a:solidFill>
                </a:rPr>
                <a:t>   </a:t>
              </a:r>
            </a:p>
            <a:p>
              <a:endParaRPr lang="fr-FR" sz="1600" dirty="0">
                <a:solidFill>
                  <a:schemeClr val="tx1"/>
                </a:solidFill>
              </a:endParaRPr>
            </a:p>
            <a:p>
              <a:endParaRPr lang="fr-FR" sz="1600" dirty="0">
                <a:solidFill>
                  <a:schemeClr val="tx1"/>
                </a:solidFill>
              </a:endParaRPr>
            </a:p>
            <a:p>
              <a:endParaRPr lang="fr-FR" sz="1600" dirty="0">
                <a:solidFill>
                  <a:schemeClr val="tx1"/>
                </a:solidFill>
              </a:endParaRPr>
            </a:p>
            <a:p>
              <a:endParaRPr lang="fr-F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729E4EC-A66A-E3D2-3B4B-1129DAD4F2D1}"/>
              </a:ext>
            </a:extLst>
          </p:cNvPr>
          <p:cNvSpPr txBox="1"/>
          <p:nvPr/>
        </p:nvSpPr>
        <p:spPr>
          <a:xfrm>
            <a:off x="8426677" y="3014484"/>
            <a:ext cx="2628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C00000"/>
                </a:solidFill>
              </a:rPr>
              <a:t>Les horizons mentaux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14E5E4-6066-06A1-9435-064D4ACC031F}"/>
              </a:ext>
            </a:extLst>
          </p:cNvPr>
          <p:cNvSpPr txBox="1"/>
          <p:nvPr/>
        </p:nvSpPr>
        <p:spPr>
          <a:xfrm>
            <a:off x="8458769" y="3533929"/>
            <a:ext cx="2737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C00000"/>
                </a:solidFill>
              </a:rPr>
              <a:t>Les projections mentales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7D1355-B68B-8C5C-8982-4A805737B8FF}"/>
              </a:ext>
            </a:extLst>
          </p:cNvPr>
          <p:cNvSpPr txBox="1"/>
          <p:nvPr/>
        </p:nvSpPr>
        <p:spPr>
          <a:xfrm>
            <a:off x="8442718" y="3273930"/>
            <a:ext cx="2509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C00000"/>
                </a:solidFill>
              </a:rPr>
              <a:t>Les mémoires associées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B42E9B9-DA92-6472-6A5F-FF139B6CF3A7}"/>
              </a:ext>
            </a:extLst>
          </p:cNvPr>
          <p:cNvSpPr txBox="1"/>
          <p:nvPr/>
        </p:nvSpPr>
        <p:spPr>
          <a:xfrm>
            <a:off x="8419433" y="2536987"/>
            <a:ext cx="2329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C00000"/>
                </a:solidFill>
              </a:rPr>
              <a:t>Les positionnements psychologiques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38A3507-B97B-9086-4F82-55E80E7957AA}"/>
              </a:ext>
            </a:extLst>
          </p:cNvPr>
          <p:cNvSpPr txBox="1"/>
          <p:nvPr/>
        </p:nvSpPr>
        <p:spPr>
          <a:xfrm>
            <a:off x="10602070" y="3714337"/>
            <a:ext cx="53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4847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62F3CC-7A5E-8071-5856-226BF9F4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6FFE87-C511-7B4F-6CCF-C7C9BF8A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526D61-86B7-BEB2-849C-926757FD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F37F8D-7788-D4E9-293C-1E41FB11FB69}"/>
              </a:ext>
            </a:extLst>
          </p:cNvPr>
          <p:cNvSpPr txBox="1"/>
          <p:nvPr/>
        </p:nvSpPr>
        <p:spPr>
          <a:xfrm>
            <a:off x="2060441" y="1010759"/>
            <a:ext cx="7608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fonctionnent les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projections mentales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CF1C81-1ED1-A3AD-7B23-9B855DE37ACE}"/>
              </a:ext>
            </a:extLst>
          </p:cNvPr>
          <p:cNvSpPr txBox="1"/>
          <p:nvPr/>
        </p:nvSpPr>
        <p:spPr>
          <a:xfrm>
            <a:off x="1502543" y="2065334"/>
            <a:ext cx="8919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i="0" dirty="0">
                <a:effectLst/>
                <a:latin typeface="Söhne"/>
              </a:rPr>
              <a:t>Le "</a:t>
            </a:r>
            <a:r>
              <a:rPr lang="fr-FR" sz="2000" b="1" i="0" dirty="0">
                <a:solidFill>
                  <a:srgbClr val="C00000"/>
                </a:solidFill>
                <a:effectLst/>
                <a:latin typeface="Söhne"/>
              </a:rPr>
              <a:t>champ de connaissance</a:t>
            </a:r>
            <a:r>
              <a:rPr lang="fr-FR" sz="2000" b="0" i="0" dirty="0">
                <a:effectLst/>
                <a:latin typeface="Söhne"/>
              </a:rPr>
              <a:t>" fait référence à l’étendue de ce que l’on peut savoir ou</a:t>
            </a:r>
          </a:p>
          <a:p>
            <a:r>
              <a:rPr lang="fr-FR" sz="2000" b="0" i="0" dirty="0">
                <a:effectLst/>
                <a:latin typeface="Söhne"/>
              </a:rPr>
              <a:t>que l’on est capable de comprendre et à la façon dont nous utilisons nos mémoires</a:t>
            </a:r>
          </a:p>
          <a:p>
            <a:r>
              <a:rPr lang="fr-FR" sz="2000" b="0" i="0" dirty="0">
                <a:effectLst/>
                <a:latin typeface="Söhne"/>
              </a:rPr>
              <a:t>pour donner du sens aux situations que l’on rencontre dans notre vie. 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FA6312-DAEF-74E6-A987-C7F53F037498}"/>
              </a:ext>
            </a:extLst>
          </p:cNvPr>
          <p:cNvSpPr txBox="1"/>
          <p:nvPr/>
        </p:nvSpPr>
        <p:spPr>
          <a:xfrm>
            <a:off x="1502542" y="3392461"/>
            <a:ext cx="9126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En absence d’information sur une situation qui se situe en dehors de notre champ </a:t>
            </a:r>
            <a:br>
              <a:rPr lang="fr-FR" sz="2000" dirty="0"/>
            </a:br>
            <a:r>
              <a:rPr lang="fr-FR" sz="2000" dirty="0"/>
              <a:t>de connaissance, </a:t>
            </a:r>
            <a:r>
              <a:rPr lang="fr-FR" sz="2000" b="1" dirty="0">
                <a:solidFill>
                  <a:srgbClr val="C00000"/>
                </a:solidFill>
              </a:rPr>
              <a:t>notre intellect va construire un scénario </a:t>
            </a:r>
            <a:r>
              <a:rPr lang="fr-FR" sz="2000" dirty="0"/>
              <a:t>à partir de nos mémoires </a:t>
            </a:r>
            <a:br>
              <a:rPr lang="fr-FR" sz="2000" dirty="0"/>
            </a:br>
            <a:r>
              <a:rPr lang="fr-FR" sz="2000" dirty="0"/>
              <a:t>et de nos connaissances qui lui permette d’expliquer cette situation.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3A3033-CFC1-BD25-A960-6A81C099CD41}"/>
              </a:ext>
            </a:extLst>
          </p:cNvPr>
          <p:cNvSpPr txBox="1"/>
          <p:nvPr/>
        </p:nvSpPr>
        <p:spPr>
          <a:xfrm>
            <a:off x="1502542" y="4734419"/>
            <a:ext cx="8644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Lorsque un grand nombre de gens adhèrent à ce scénario en le pensant crédible, </a:t>
            </a:r>
          </a:p>
          <a:p>
            <a:r>
              <a:rPr lang="fr-FR" sz="2000" dirty="0"/>
              <a:t>une </a:t>
            </a:r>
            <a:r>
              <a:rPr lang="fr-FR" sz="2000" b="1" dirty="0">
                <a:solidFill>
                  <a:srgbClr val="C00000"/>
                </a:solidFill>
              </a:rPr>
              <a:t>opinion publique</a:t>
            </a:r>
            <a:r>
              <a:rPr lang="fr-FR" sz="2000" dirty="0"/>
              <a:t>, voire un </a:t>
            </a:r>
            <a:r>
              <a:rPr lang="fr-FR" sz="2000" b="1" dirty="0">
                <a:solidFill>
                  <a:srgbClr val="C00000"/>
                </a:solidFill>
              </a:rPr>
              <a:t>complot</a:t>
            </a:r>
            <a:r>
              <a:rPr lang="fr-FR" sz="2000" dirty="0"/>
              <a:t>, va se constituer et se propager.</a:t>
            </a:r>
          </a:p>
        </p:txBody>
      </p:sp>
    </p:spTree>
    <p:extLst>
      <p:ext uri="{BB962C8B-B14F-4D97-AF65-F5344CB8AC3E}">
        <p14:creationId xmlns:p14="http://schemas.microsoft.com/office/powerpoint/2010/main" val="34841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à coins arrondis 8">
            <a:extLst>
              <a:ext uri="{FF2B5EF4-FFF2-40B4-BE49-F238E27FC236}">
                <a16:creationId xmlns:a16="http://schemas.microsoft.com/office/drawing/2014/main" id="{7B2F7AFF-E22D-495F-9795-4252622A0F44}"/>
              </a:ext>
            </a:extLst>
          </p:cNvPr>
          <p:cNvSpPr/>
          <p:nvPr/>
        </p:nvSpPr>
        <p:spPr>
          <a:xfrm>
            <a:off x="719091" y="1143000"/>
            <a:ext cx="10877644" cy="4976446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AC1D539-91A5-44AF-B998-BF1E3DC7F7F5}"/>
              </a:ext>
            </a:extLst>
          </p:cNvPr>
          <p:cNvSpPr txBox="1"/>
          <p:nvPr/>
        </p:nvSpPr>
        <p:spPr>
          <a:xfrm>
            <a:off x="1447743" y="1010759"/>
            <a:ext cx="883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pensées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viennent pas seulement de nos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mémoires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96B47-4B1B-4EE5-856B-445D0C42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DE7F-F58C-4E80-8358-0BC1D579FA4A}" type="slidenum">
              <a:rPr lang="fr-FR" smtClean="0"/>
              <a:t>24</a:t>
            </a:fld>
            <a:endParaRPr lang="fr-FR"/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6429B7F0-7FFC-4429-889D-E03F79F47F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35DE7F-F58C-4E80-8358-0BC1D579FA4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7B4FDF45-375E-D39C-1A4D-D69BEC976407}"/>
              </a:ext>
            </a:extLst>
          </p:cNvPr>
          <p:cNvSpPr/>
          <p:nvPr/>
        </p:nvSpPr>
        <p:spPr>
          <a:xfrm>
            <a:off x="5597604" y="1442540"/>
            <a:ext cx="585216" cy="193935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rgbClr val="C00000"/>
                </a:solidFill>
              </a:rPr>
              <a:t>INTUITION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AE0DFA-8320-66D7-5888-17DB2BFC6C37}"/>
              </a:ext>
            </a:extLst>
          </p:cNvPr>
          <p:cNvSpPr txBox="1"/>
          <p:nvPr/>
        </p:nvSpPr>
        <p:spPr>
          <a:xfrm>
            <a:off x="2726133" y="1821550"/>
            <a:ext cx="2875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Il y a certaines personnes </a:t>
            </a:r>
            <a:br>
              <a:rPr lang="fr-FR" sz="2000" dirty="0"/>
            </a:br>
            <a:r>
              <a:rPr lang="fr-FR" sz="2000" dirty="0"/>
              <a:t>qui ont des </a:t>
            </a:r>
            <a:r>
              <a:rPr lang="fr-FR" sz="2000" b="1" dirty="0">
                <a:solidFill>
                  <a:srgbClr val="C00000"/>
                </a:solidFill>
              </a:rPr>
              <a:t>capacités 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mentales surnaturelles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(syndrome d’Asperger)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24E8DD5-8A2C-E3E7-7AB2-F5930DDAA3FF}"/>
              </a:ext>
            </a:extLst>
          </p:cNvPr>
          <p:cNvSpPr txBox="1"/>
          <p:nvPr/>
        </p:nvSpPr>
        <p:spPr>
          <a:xfrm>
            <a:off x="6262501" y="1802806"/>
            <a:ext cx="4383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Nous avons des </a:t>
            </a:r>
            <a:r>
              <a:rPr lang="fr-FR" sz="2000" b="1" dirty="0">
                <a:solidFill>
                  <a:srgbClr val="C00000"/>
                </a:solidFill>
              </a:rPr>
              <a:t>intuitions </a:t>
            </a:r>
            <a:r>
              <a:rPr lang="fr-FR" sz="2000" dirty="0"/>
              <a:t>provenant de </a:t>
            </a:r>
            <a:br>
              <a:rPr lang="fr-FR" sz="2000" dirty="0"/>
            </a:br>
            <a:r>
              <a:rPr lang="fr-FR" sz="2000" dirty="0"/>
              <a:t>notre </a:t>
            </a:r>
            <a:r>
              <a:rPr lang="fr-FR" sz="2000" b="1" dirty="0">
                <a:solidFill>
                  <a:srgbClr val="C00000"/>
                </a:solidFill>
              </a:rPr>
              <a:t>Moi intérieur </a:t>
            </a:r>
            <a:r>
              <a:rPr lang="fr-FR" sz="2000" dirty="0"/>
              <a:t>et/ou du </a:t>
            </a:r>
            <a:r>
              <a:rPr lang="fr-FR" sz="2000" b="1" dirty="0">
                <a:solidFill>
                  <a:srgbClr val="C00000"/>
                </a:solidFill>
              </a:rPr>
              <a:t>champ 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informationnel originel </a:t>
            </a:r>
            <a:r>
              <a:rPr lang="fr-FR" sz="2000" dirty="0"/>
              <a:t>que les Anciens</a:t>
            </a:r>
          </a:p>
          <a:p>
            <a:r>
              <a:rPr lang="fr-FR" sz="2000" dirty="0"/>
              <a:t>appelaient l’</a:t>
            </a:r>
            <a:r>
              <a:rPr lang="fr-FR" sz="2000" b="1" i="1" dirty="0">
                <a:solidFill>
                  <a:srgbClr val="C00000"/>
                </a:solidFill>
              </a:rPr>
              <a:t>Akasha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BEBEB839-E751-13CA-B536-7475A69A4F6E}"/>
              </a:ext>
            </a:extLst>
          </p:cNvPr>
          <p:cNvGrpSpPr/>
          <p:nvPr/>
        </p:nvGrpSpPr>
        <p:grpSpPr>
          <a:xfrm>
            <a:off x="3687828" y="3381893"/>
            <a:ext cx="4483122" cy="2721048"/>
            <a:chOff x="3687828" y="3528197"/>
            <a:chExt cx="4483122" cy="2721048"/>
          </a:xfrm>
        </p:grpSpPr>
        <p:sp>
          <p:nvSpPr>
            <p:cNvPr id="23" name="Flèche : virage 22">
              <a:extLst>
                <a:ext uri="{FF2B5EF4-FFF2-40B4-BE49-F238E27FC236}">
                  <a16:creationId xmlns:a16="http://schemas.microsoft.com/office/drawing/2014/main" id="{B7BC9669-DBB3-41ED-B1F7-6E0F6FC46FED}"/>
                </a:ext>
              </a:extLst>
            </p:cNvPr>
            <p:cNvSpPr/>
            <p:nvPr/>
          </p:nvSpPr>
          <p:spPr>
            <a:xfrm rot="5400000">
              <a:off x="6685684" y="4038687"/>
              <a:ext cx="1002271" cy="900719"/>
            </a:xfrm>
            <a:prstGeom prst="ben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18B2F23-275E-4C72-8AD1-28B49FEEF03D}"/>
                </a:ext>
              </a:extLst>
            </p:cNvPr>
            <p:cNvSpPr/>
            <p:nvPr/>
          </p:nvSpPr>
          <p:spPr>
            <a:xfrm>
              <a:off x="5159847" y="3528197"/>
              <a:ext cx="1480791" cy="1217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424E7BB-C26C-4F75-9344-A5D0CDDA6C92}"/>
                </a:ext>
              </a:extLst>
            </p:cNvPr>
            <p:cNvSpPr txBox="1"/>
            <p:nvPr/>
          </p:nvSpPr>
          <p:spPr>
            <a:xfrm>
              <a:off x="5254888" y="3711572"/>
              <a:ext cx="127064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/>
                <a:t>ESPRIT:</a:t>
              </a:r>
            </a:p>
            <a:p>
              <a:pPr algn="ctr"/>
              <a:r>
                <a:rPr lang="fr-FR" sz="1500" b="1" dirty="0">
                  <a:solidFill>
                    <a:srgbClr val="CC0000"/>
                  </a:solidFill>
                </a:rPr>
                <a:t>Production</a:t>
              </a:r>
              <a:br>
                <a:rPr lang="fr-FR" sz="1500" b="1" dirty="0">
                  <a:solidFill>
                    <a:srgbClr val="CC0000"/>
                  </a:solidFill>
                </a:rPr>
              </a:br>
              <a:r>
                <a:rPr lang="fr-FR" sz="1500" b="1" dirty="0">
                  <a:solidFill>
                    <a:srgbClr val="CC0000"/>
                  </a:solidFill>
                </a:rPr>
                <a:t>de la pensée</a:t>
              </a:r>
            </a:p>
          </p:txBody>
        </p:sp>
        <p:sp>
          <p:nvSpPr>
            <p:cNvPr id="25" name="Flèche : virage 24">
              <a:extLst>
                <a:ext uri="{FF2B5EF4-FFF2-40B4-BE49-F238E27FC236}">
                  <a16:creationId xmlns:a16="http://schemas.microsoft.com/office/drawing/2014/main" id="{BC9CA263-B154-42E8-BAAF-BA7584782BED}"/>
                </a:ext>
              </a:extLst>
            </p:cNvPr>
            <p:cNvSpPr/>
            <p:nvPr/>
          </p:nvSpPr>
          <p:spPr>
            <a:xfrm>
              <a:off x="4291241" y="3925082"/>
              <a:ext cx="817404" cy="1065100"/>
            </a:xfrm>
            <a:prstGeom prst="ben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Flèche : gauche 23">
              <a:extLst>
                <a:ext uri="{FF2B5EF4-FFF2-40B4-BE49-F238E27FC236}">
                  <a16:creationId xmlns:a16="http://schemas.microsoft.com/office/drawing/2014/main" id="{DDCDB42D-881E-4C5B-98AA-684A28292B34}"/>
                </a:ext>
              </a:extLst>
            </p:cNvPr>
            <p:cNvSpPr/>
            <p:nvPr/>
          </p:nvSpPr>
          <p:spPr>
            <a:xfrm>
              <a:off x="5244048" y="5467546"/>
              <a:ext cx="1341072" cy="264867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9B2A7F7B-A5D7-6BCF-5036-008A632D3FC6}"/>
                </a:ext>
              </a:extLst>
            </p:cNvPr>
            <p:cNvSpPr/>
            <p:nvPr/>
          </p:nvSpPr>
          <p:spPr>
            <a:xfrm>
              <a:off x="3687828" y="5031705"/>
              <a:ext cx="1480791" cy="1217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E004D00-F264-4D99-ADDF-65D678193EB7}"/>
                </a:ext>
              </a:extLst>
            </p:cNvPr>
            <p:cNvSpPr txBox="1"/>
            <p:nvPr/>
          </p:nvSpPr>
          <p:spPr>
            <a:xfrm>
              <a:off x="3759899" y="5122423"/>
              <a:ext cx="133664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500" b="1" dirty="0"/>
                <a:t>LE VECU:</a:t>
              </a:r>
            </a:p>
            <a:p>
              <a:pPr algn="ctr"/>
              <a:r>
                <a:rPr lang="fr-FR" sz="1500" b="1" dirty="0">
                  <a:solidFill>
                    <a:srgbClr val="CC0000"/>
                  </a:solidFill>
                </a:rPr>
                <a:t>Nos mémoires</a:t>
              </a:r>
              <a:br>
                <a:rPr lang="fr-FR" sz="1500" dirty="0"/>
              </a:br>
              <a:r>
                <a:rPr lang="fr-FR" sz="1500" dirty="0"/>
                <a:t>et toutes nos</a:t>
              </a:r>
            </a:p>
            <a:p>
              <a:pPr algn="ctr"/>
              <a:r>
                <a:rPr lang="fr-FR" sz="1500" dirty="0"/>
                <a:t> expériences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DA9BDE5-3783-6639-E25D-A14F2222F1D4}"/>
                </a:ext>
              </a:extLst>
            </p:cNvPr>
            <p:cNvSpPr/>
            <p:nvPr/>
          </p:nvSpPr>
          <p:spPr>
            <a:xfrm>
              <a:off x="6645989" y="4990182"/>
              <a:ext cx="1480791" cy="1217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BCD85F8-26CA-4CAC-B37A-BE73C2E560B0}"/>
                </a:ext>
              </a:extLst>
            </p:cNvPr>
            <p:cNvSpPr txBox="1"/>
            <p:nvPr/>
          </p:nvSpPr>
          <p:spPr>
            <a:xfrm>
              <a:off x="6604046" y="5140719"/>
              <a:ext cx="15669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500" b="1" dirty="0"/>
                <a:t>INTELLECT:</a:t>
              </a:r>
            </a:p>
            <a:p>
              <a:pPr algn="ctr"/>
              <a:r>
                <a:rPr lang="fr-FR" sz="1500" dirty="0"/>
                <a:t>	Analyse/Synthèse</a:t>
              </a:r>
              <a:br>
                <a:rPr lang="fr-FR" sz="1500" dirty="0"/>
              </a:br>
              <a:r>
                <a:rPr lang="fr-FR" sz="1500" b="1" dirty="0">
                  <a:solidFill>
                    <a:srgbClr val="CC0000"/>
                  </a:solidFill>
                </a:rPr>
                <a:t>Prises de</a:t>
              </a:r>
              <a:br>
                <a:rPr lang="fr-FR" sz="1500" dirty="0">
                  <a:solidFill>
                    <a:srgbClr val="CC0000"/>
                  </a:solidFill>
                </a:rPr>
              </a:br>
              <a:r>
                <a:rPr lang="fr-FR" sz="1500" b="1" dirty="0">
                  <a:solidFill>
                    <a:srgbClr val="CC0000"/>
                  </a:solidFill>
                </a:rPr>
                <a:t>décisions</a:t>
              </a: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912073-FEA8-789F-98A5-9447F176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9A3F15-367F-8240-91D4-479D44D6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</p:spTree>
    <p:extLst>
      <p:ext uri="{BB962C8B-B14F-4D97-AF65-F5344CB8AC3E}">
        <p14:creationId xmlns:p14="http://schemas.microsoft.com/office/powerpoint/2010/main" val="17867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64C07F-039F-44FD-8C1C-15CC781B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7E3181-DC7C-0CE7-18BC-B04269B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4511F3-47B0-7E71-1FFB-C8D9E2F5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923415-8263-AE2A-7B9C-271AFDE81A8C}"/>
              </a:ext>
            </a:extLst>
          </p:cNvPr>
          <p:cNvSpPr txBox="1"/>
          <p:nvPr/>
        </p:nvSpPr>
        <p:spPr>
          <a:xfrm>
            <a:off x="1545996" y="101075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 est la distinction entre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découverte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invention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7DC871-78B8-97C0-5B3F-B9E96F37BFC8}"/>
              </a:ext>
            </a:extLst>
          </p:cNvPr>
          <p:cNvSpPr txBox="1"/>
          <p:nvPr/>
        </p:nvSpPr>
        <p:spPr>
          <a:xfrm>
            <a:off x="2321904" y="2444465"/>
            <a:ext cx="639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dirty="0"/>
              <a:t>La poussée d’</a:t>
            </a:r>
            <a:r>
              <a:rPr lang="fr-FR" b="1" dirty="0">
                <a:solidFill>
                  <a:srgbClr val="C00000"/>
                </a:solidFill>
              </a:rPr>
              <a:t>Archimède</a:t>
            </a:r>
            <a:r>
              <a:rPr lang="fr-FR" b="1" dirty="0"/>
              <a:t> </a:t>
            </a:r>
            <a:r>
              <a:rPr lang="fr-FR" dirty="0"/>
              <a:t>découverte alors qu’il prenait un bain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A039B2-6E8A-5E95-AB23-D2CDC0CE68BB}"/>
              </a:ext>
            </a:extLst>
          </p:cNvPr>
          <p:cNvSpPr txBox="1"/>
          <p:nvPr/>
        </p:nvSpPr>
        <p:spPr>
          <a:xfrm>
            <a:off x="2321904" y="2832277"/>
            <a:ext cx="722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dirty="0"/>
              <a:t>La gravitation </a:t>
            </a:r>
            <a:r>
              <a:rPr lang="fr-FR" dirty="0"/>
              <a:t>découverte par </a:t>
            </a:r>
            <a:r>
              <a:rPr lang="fr-FR" b="1" dirty="0">
                <a:solidFill>
                  <a:srgbClr val="C00000"/>
                </a:solidFill>
              </a:rPr>
              <a:t>Newton</a:t>
            </a:r>
            <a:r>
              <a:rPr lang="fr-FR" b="1" dirty="0"/>
              <a:t> </a:t>
            </a:r>
            <a:r>
              <a:rPr lang="fr-FR" dirty="0"/>
              <a:t>alors qu’il rêvassait dans un parc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4740F1-F671-6B4F-D8BF-EA363F4BD396}"/>
              </a:ext>
            </a:extLst>
          </p:cNvPr>
          <p:cNvSpPr txBox="1"/>
          <p:nvPr/>
        </p:nvSpPr>
        <p:spPr>
          <a:xfrm>
            <a:off x="2321904" y="3216186"/>
            <a:ext cx="766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C00000"/>
                </a:solidFill>
              </a:rPr>
              <a:t>Einstein</a:t>
            </a:r>
            <a:r>
              <a:rPr lang="fr-FR" dirty="0"/>
              <a:t> a toujours dit que </a:t>
            </a:r>
            <a:r>
              <a:rPr lang="fr-FR" b="1" dirty="0"/>
              <a:t>l’idée de la relativité </a:t>
            </a:r>
            <a:r>
              <a:rPr lang="fr-FR" dirty="0"/>
              <a:t>lui était venue par intuition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E0DDC3-9E60-B663-047E-5B332989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23" y="4962643"/>
            <a:ext cx="3908932" cy="9955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DBD709-8C81-86A3-5E29-59DD8958DD75}"/>
              </a:ext>
            </a:extLst>
          </p:cNvPr>
          <p:cNvSpPr txBox="1"/>
          <p:nvPr/>
        </p:nvSpPr>
        <p:spPr>
          <a:xfrm>
            <a:off x="1808911" y="1740514"/>
            <a:ext cx="847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Une </a:t>
            </a:r>
            <a:r>
              <a:rPr lang="fr-FR" sz="2000" b="1" dirty="0">
                <a:solidFill>
                  <a:srgbClr val="C00000"/>
                </a:solidFill>
              </a:rPr>
              <a:t>découverte</a:t>
            </a:r>
            <a:r>
              <a:rPr lang="fr-FR" sz="2000" dirty="0"/>
              <a:t> nous fait prendre conscience d’une réalité jusque-là ignorée ou</a:t>
            </a:r>
            <a:br>
              <a:rPr lang="fr-FR" sz="2000" dirty="0"/>
            </a:br>
            <a:r>
              <a:rPr lang="fr-FR" sz="2000" dirty="0"/>
              <a:t>à laquelle on n’attachait aucun intérêt. Elle est le </a:t>
            </a:r>
            <a:r>
              <a:rPr lang="fr-FR" sz="2000" b="1" dirty="0">
                <a:solidFill>
                  <a:srgbClr val="C00000"/>
                </a:solidFill>
              </a:rPr>
              <a:t>fruit d’une intuition</a:t>
            </a:r>
            <a:r>
              <a:rPr lang="fr-FR" sz="2000" dirty="0"/>
              <a:t>, par ex. :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5DC062-C1AB-CFF9-3426-939A35C43397}"/>
              </a:ext>
            </a:extLst>
          </p:cNvPr>
          <p:cNvSpPr txBox="1"/>
          <p:nvPr/>
        </p:nvSpPr>
        <p:spPr>
          <a:xfrm>
            <a:off x="1808911" y="3823193"/>
            <a:ext cx="8815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Une </a:t>
            </a:r>
            <a:r>
              <a:rPr lang="fr-FR" sz="2000" b="1" dirty="0">
                <a:solidFill>
                  <a:srgbClr val="C00000"/>
                </a:solidFill>
              </a:rPr>
              <a:t>invention</a:t>
            </a:r>
            <a:r>
              <a:rPr lang="fr-FR" sz="2000" dirty="0"/>
              <a:t> est le fait de l’homme qui s’active en vue de créer quelque chose</a:t>
            </a:r>
            <a:br>
              <a:rPr lang="fr-FR" sz="2000" dirty="0"/>
            </a:br>
            <a:r>
              <a:rPr lang="fr-FR" sz="2000" dirty="0"/>
              <a:t>qui n’existait pas. Le processus d’invention est toujours précédé </a:t>
            </a:r>
            <a:r>
              <a:rPr lang="fr-FR" sz="2000" b="1" dirty="0">
                <a:solidFill>
                  <a:srgbClr val="C00000"/>
                </a:solidFill>
              </a:rPr>
              <a:t>d’une ou plusieurs</a:t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découvertes/intuitions </a:t>
            </a:r>
            <a:r>
              <a:rPr lang="fr-FR" sz="2000" dirty="0"/>
              <a:t>qui aident l’inventeur à résoudre son problème.</a:t>
            </a:r>
          </a:p>
        </p:txBody>
      </p:sp>
    </p:spTree>
    <p:extLst>
      <p:ext uri="{BB962C8B-B14F-4D97-AF65-F5344CB8AC3E}">
        <p14:creationId xmlns:p14="http://schemas.microsoft.com/office/powerpoint/2010/main" val="8676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F114EA-3086-B1CA-A109-EC67F71A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598036-2FCD-A01B-2B86-DFF92978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DC44C8-9185-8D5D-9B31-4FC28904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3F9956-D0C8-3C2E-BF62-DC0F370AF681}"/>
              </a:ext>
            </a:extLst>
          </p:cNvPr>
          <p:cNvSpPr txBox="1"/>
          <p:nvPr/>
        </p:nvSpPr>
        <p:spPr>
          <a:xfrm>
            <a:off x="2584314" y="1010759"/>
            <a:ext cx="656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différents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d’intelligence humaine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11D357-54C8-13C6-9D99-141FFB10C612}"/>
              </a:ext>
            </a:extLst>
          </p:cNvPr>
          <p:cNvSpPr txBox="1"/>
          <p:nvPr/>
        </p:nvSpPr>
        <p:spPr>
          <a:xfrm>
            <a:off x="1855960" y="4776421"/>
            <a:ext cx="8328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L’intelligence </a:t>
            </a:r>
            <a:r>
              <a:rPr lang="fr-FR" sz="2000" b="1" u="sng" dirty="0">
                <a:solidFill>
                  <a:srgbClr val="C00000"/>
                </a:solidFill>
              </a:rPr>
              <a:t>intuitive</a:t>
            </a:r>
            <a:r>
              <a:rPr lang="fr-FR" sz="2000" b="1" dirty="0">
                <a:solidFill>
                  <a:srgbClr val="C00000"/>
                </a:solidFill>
              </a:rPr>
              <a:t>, </a:t>
            </a:r>
            <a:r>
              <a:rPr lang="fr-FR" sz="2000" dirty="0"/>
              <a:t>appelée également </a:t>
            </a:r>
            <a:r>
              <a:rPr lang="fr-FR" sz="2000" b="1" dirty="0">
                <a:solidFill>
                  <a:srgbClr val="C00000"/>
                </a:solidFill>
              </a:rPr>
              <a:t>intelligence </a:t>
            </a:r>
            <a:r>
              <a:rPr lang="fr-FR" sz="2000" b="1" u="sng" dirty="0">
                <a:solidFill>
                  <a:srgbClr val="C00000"/>
                </a:solidFill>
              </a:rPr>
              <a:t>abstraite</a:t>
            </a:r>
            <a:r>
              <a:rPr lang="fr-FR" sz="2000" b="1" dirty="0">
                <a:solidFill>
                  <a:srgbClr val="C00000"/>
                </a:solidFill>
              </a:rPr>
              <a:t>, </a:t>
            </a:r>
            <a:r>
              <a:rPr lang="fr-FR" sz="2000" dirty="0"/>
              <a:t>apporte une</a:t>
            </a:r>
            <a:br>
              <a:rPr lang="fr-FR" sz="2000" dirty="0"/>
            </a:br>
            <a:r>
              <a:rPr lang="fr-FR" sz="2000" dirty="0"/>
              <a:t>connaissance immédiate et directe de la vérité, ce qui permet de comprendre </a:t>
            </a:r>
            <a:br>
              <a:rPr lang="fr-FR" sz="2000" dirty="0"/>
            </a:br>
            <a:r>
              <a:rPr lang="fr-FR" sz="2000" dirty="0"/>
              <a:t>soudainement quelque chose sans aucune analyse préalable.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49464B-D3D8-7235-BB88-2D1332D857E0}"/>
              </a:ext>
            </a:extLst>
          </p:cNvPr>
          <p:cNvSpPr txBox="1"/>
          <p:nvPr/>
        </p:nvSpPr>
        <p:spPr>
          <a:xfrm>
            <a:off x="1855960" y="2081579"/>
            <a:ext cx="8829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L’intelligence </a:t>
            </a:r>
            <a:r>
              <a:rPr lang="fr-FR" sz="2000" b="1" u="sng" dirty="0">
                <a:solidFill>
                  <a:srgbClr val="C00000"/>
                </a:solidFill>
              </a:rPr>
              <a:t>rationnelle</a:t>
            </a:r>
            <a:r>
              <a:rPr lang="fr-FR" sz="2000" b="1" dirty="0">
                <a:solidFill>
                  <a:srgbClr val="C00000"/>
                </a:solidFill>
              </a:rPr>
              <a:t>, </a:t>
            </a:r>
            <a:r>
              <a:rPr lang="fr-FR" sz="2000" dirty="0"/>
              <a:t>appelée également </a:t>
            </a:r>
            <a:r>
              <a:rPr lang="fr-FR" sz="2000" b="1" dirty="0">
                <a:solidFill>
                  <a:srgbClr val="C00000"/>
                </a:solidFill>
              </a:rPr>
              <a:t>intelligence </a:t>
            </a:r>
            <a:r>
              <a:rPr lang="fr-FR" sz="2000" b="1" u="sng" dirty="0">
                <a:solidFill>
                  <a:srgbClr val="C00000"/>
                </a:solidFill>
              </a:rPr>
              <a:t>concrète</a:t>
            </a:r>
            <a:r>
              <a:rPr lang="fr-FR" sz="2000" b="1" dirty="0">
                <a:solidFill>
                  <a:srgbClr val="C00000"/>
                </a:solidFill>
              </a:rPr>
              <a:t>, </a:t>
            </a:r>
            <a:r>
              <a:rPr lang="fr-FR" sz="2000" b="0" i="0" dirty="0">
                <a:solidFill>
                  <a:srgbClr val="111111"/>
                </a:solidFill>
                <a:effectLst/>
              </a:rPr>
              <a:t>est la capacité </a:t>
            </a:r>
            <a:br>
              <a:rPr lang="fr-FR" sz="2000" b="0" i="0" dirty="0">
                <a:solidFill>
                  <a:srgbClr val="111111"/>
                </a:solidFill>
                <a:effectLst/>
              </a:rPr>
            </a:br>
            <a:r>
              <a:rPr lang="fr-FR" sz="2000" b="0" i="0" dirty="0">
                <a:solidFill>
                  <a:srgbClr val="111111"/>
                </a:solidFill>
                <a:effectLst/>
              </a:rPr>
              <a:t>d’utiliser la logique, l’analyse, le raisonnement et le jugement pour comprendre, </a:t>
            </a:r>
            <a:br>
              <a:rPr lang="fr-FR" sz="2000" b="0" i="0" dirty="0">
                <a:solidFill>
                  <a:srgbClr val="111111"/>
                </a:solidFill>
                <a:effectLst/>
              </a:rPr>
            </a:br>
            <a:r>
              <a:rPr lang="fr-FR" sz="2000" b="0" i="0" dirty="0">
                <a:solidFill>
                  <a:srgbClr val="111111"/>
                </a:solidFill>
                <a:effectLst/>
              </a:rPr>
              <a:t>résoudre des problèmes et prendre des décisions.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554191-924F-D701-12B2-39B62D40096E}"/>
              </a:ext>
            </a:extLst>
          </p:cNvPr>
          <p:cNvSpPr txBox="1"/>
          <p:nvPr/>
        </p:nvSpPr>
        <p:spPr>
          <a:xfrm>
            <a:off x="1855960" y="3429000"/>
            <a:ext cx="8614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L’intelligence </a:t>
            </a:r>
            <a:r>
              <a:rPr lang="fr-FR" sz="2000" b="1" u="sng" dirty="0">
                <a:solidFill>
                  <a:srgbClr val="C00000"/>
                </a:solidFill>
              </a:rPr>
              <a:t>émotionnelle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est une forme d’intelligence qui permet d’orienter </a:t>
            </a:r>
            <a:br>
              <a:rPr lang="fr-FR" sz="2000" b="0" dirty="0">
                <a:solidFill>
                  <a:srgbClr val="333333"/>
                </a:solidFill>
                <a:effectLst/>
              </a:rPr>
            </a:br>
            <a:r>
              <a:rPr lang="fr-FR" sz="2000" b="0" dirty="0">
                <a:solidFill>
                  <a:srgbClr val="333333"/>
                </a:solidFill>
                <a:effectLst/>
              </a:rPr>
              <a:t>ses pensées et son comportement en fonction de ses propres émotions</a:t>
            </a:r>
            <a:r>
              <a:rPr lang="fr-FR" sz="2000" dirty="0">
                <a:solidFill>
                  <a:srgbClr val="333333"/>
                </a:solidFill>
              </a:rPr>
              <a:t>. C’est elle</a:t>
            </a:r>
            <a:br>
              <a:rPr lang="fr-FR" sz="2000" b="0" dirty="0">
                <a:solidFill>
                  <a:srgbClr val="333333"/>
                </a:solidFill>
                <a:effectLst/>
              </a:rPr>
            </a:br>
            <a:r>
              <a:rPr lang="fr-FR" sz="2000" b="0" dirty="0">
                <a:solidFill>
                  <a:srgbClr val="333333"/>
                </a:solidFill>
                <a:effectLst/>
              </a:rPr>
              <a:t>qui procure</a:t>
            </a:r>
            <a:r>
              <a:rPr lang="fr-FR" sz="2000" dirty="0">
                <a:solidFill>
                  <a:srgbClr val="333333"/>
                </a:solidFill>
              </a:rPr>
              <a:t> l’</a:t>
            </a:r>
            <a:r>
              <a:rPr lang="fr-FR" sz="2000" b="1" dirty="0">
                <a:solidFill>
                  <a:srgbClr val="C00000"/>
                </a:solidFill>
              </a:rPr>
              <a:t>empathie </a:t>
            </a:r>
            <a:r>
              <a:rPr lang="fr-FR" sz="2000" dirty="0"/>
              <a:t>qui permet de comprendre les émotions des autres.</a:t>
            </a:r>
          </a:p>
        </p:txBody>
      </p:sp>
    </p:spTree>
    <p:extLst>
      <p:ext uri="{BB962C8B-B14F-4D97-AF65-F5344CB8AC3E}">
        <p14:creationId xmlns:p14="http://schemas.microsoft.com/office/powerpoint/2010/main" val="29754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8D666C-288D-CFDE-77CD-0144D3FD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C65F70-FB8A-2364-948D-4C43A3D0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EA5D6-5B4D-C011-B1A4-A5565B2A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9D046F-C1A7-AAED-67CA-0C4A91F11CBF}"/>
              </a:ext>
            </a:extLst>
          </p:cNvPr>
          <p:cNvSpPr txBox="1"/>
          <p:nvPr/>
        </p:nvSpPr>
        <p:spPr>
          <a:xfrm>
            <a:off x="2953209" y="886600"/>
            <a:ext cx="6285631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L’accès à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l’information </a:t>
            </a:r>
            <a:r>
              <a:rPr lang="fr-F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akashique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dépend</a:t>
            </a:r>
          </a:p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 de conscience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l’être humain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1AD6703-D1BC-E9D0-9AD6-82956C460C20}"/>
              </a:ext>
            </a:extLst>
          </p:cNvPr>
          <p:cNvGrpSpPr/>
          <p:nvPr/>
        </p:nvGrpSpPr>
        <p:grpSpPr>
          <a:xfrm>
            <a:off x="1637782" y="1708177"/>
            <a:ext cx="8741995" cy="4522816"/>
            <a:chOff x="1637782" y="1708177"/>
            <a:chExt cx="8741995" cy="4522816"/>
          </a:xfrm>
        </p:grpSpPr>
        <p:pic>
          <p:nvPicPr>
            <p:cNvPr id="2" name="Picture 2" descr="Afficher l’image source">
              <a:extLst>
                <a:ext uri="{FF2B5EF4-FFF2-40B4-BE49-F238E27FC236}">
                  <a16:creationId xmlns:a16="http://schemas.microsoft.com/office/drawing/2014/main" id="{B4B3DC79-FAB9-08D5-FBF5-BCD58C388F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5383" r="3545" b="15729"/>
            <a:stretch/>
          </p:blipFill>
          <p:spPr bwMode="auto">
            <a:xfrm>
              <a:off x="2259664" y="2122144"/>
              <a:ext cx="7329322" cy="3969106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AD283EA-1472-20C7-1F4E-50655C419F52}"/>
                </a:ext>
              </a:extLst>
            </p:cNvPr>
            <p:cNvSpPr txBox="1"/>
            <p:nvPr/>
          </p:nvSpPr>
          <p:spPr>
            <a:xfrm>
              <a:off x="9584623" y="5861661"/>
              <a:ext cx="795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Temps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FD925E1-7C06-7C32-B158-76A565086FF2}"/>
                </a:ext>
              </a:extLst>
            </p:cNvPr>
            <p:cNvSpPr txBox="1"/>
            <p:nvPr/>
          </p:nvSpPr>
          <p:spPr>
            <a:xfrm rot="16200000">
              <a:off x="1367262" y="3819432"/>
              <a:ext cx="126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Fréquences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779865E-7DFB-615A-0DCB-934E281BB862}"/>
                </a:ext>
              </a:extLst>
            </p:cNvPr>
            <p:cNvSpPr txBox="1"/>
            <p:nvPr/>
          </p:nvSpPr>
          <p:spPr>
            <a:xfrm>
              <a:off x="1637782" y="1708177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Conscience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580BDC3-C735-C048-AA0A-58D7D2F99BD4}"/>
                </a:ext>
              </a:extLst>
            </p:cNvPr>
            <p:cNvSpPr txBox="1"/>
            <p:nvPr/>
          </p:nvSpPr>
          <p:spPr>
            <a:xfrm>
              <a:off x="8955724" y="212855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Mort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B869FB9-A1A1-C771-9A5D-6D08FEE4C7DC}"/>
                </a:ext>
              </a:extLst>
            </p:cNvPr>
            <p:cNvSpPr txBox="1"/>
            <p:nvPr/>
          </p:nvSpPr>
          <p:spPr>
            <a:xfrm>
              <a:off x="2724991" y="2625377"/>
              <a:ext cx="2331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cap="small" dirty="0">
                  <a:solidFill>
                    <a:srgbClr val="C00000"/>
                  </a:solidFill>
                </a:rPr>
                <a:t>La vie d’un être humain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FE8F7F4-1E87-97BF-E84D-6D53FF7D1B00}"/>
                </a:ext>
              </a:extLst>
            </p:cNvPr>
            <p:cNvSpPr txBox="1"/>
            <p:nvPr/>
          </p:nvSpPr>
          <p:spPr>
            <a:xfrm>
              <a:off x="2237525" y="5610397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Naissance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426D6932-28DE-B3C7-BF29-6620CA07437E}"/>
                </a:ext>
              </a:extLst>
            </p:cNvPr>
            <p:cNvCxnSpPr>
              <a:cxnSpLocks/>
            </p:cNvCxnSpPr>
            <p:nvPr/>
          </p:nvCxnSpPr>
          <p:spPr>
            <a:xfrm>
              <a:off x="2243718" y="6068999"/>
              <a:ext cx="7390998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29C3224-DD84-C95D-F479-A00C81B2B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856" y="2017061"/>
              <a:ext cx="0" cy="404461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59E19A91-1731-CC55-77BE-A2712D7167DF}"/>
              </a:ext>
            </a:extLst>
          </p:cNvPr>
          <p:cNvGrpSpPr/>
          <p:nvPr/>
        </p:nvGrpSpPr>
        <p:grpSpPr>
          <a:xfrm>
            <a:off x="2270630" y="4541404"/>
            <a:ext cx="7325866" cy="1524935"/>
            <a:chOff x="2270630" y="4541404"/>
            <a:chExt cx="7325866" cy="152493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02870386-1C3B-42BF-FB0A-C44EB2BAD641}"/>
                </a:ext>
              </a:extLst>
            </p:cNvPr>
            <p:cNvGrpSpPr/>
            <p:nvPr/>
          </p:nvGrpSpPr>
          <p:grpSpPr>
            <a:xfrm>
              <a:off x="2270630" y="4960159"/>
              <a:ext cx="7325866" cy="1106180"/>
              <a:chOff x="2270630" y="4960159"/>
              <a:chExt cx="7325866" cy="1106180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5403ACEB-1074-D044-9BA2-15C73AC5E3CE}"/>
                  </a:ext>
                </a:extLst>
              </p:cNvPr>
              <p:cNvGrpSpPr/>
              <p:nvPr/>
            </p:nvGrpSpPr>
            <p:grpSpPr>
              <a:xfrm>
                <a:off x="2270630" y="4960159"/>
                <a:ext cx="7325866" cy="1106180"/>
                <a:chOff x="2270630" y="4960159"/>
                <a:chExt cx="7325866" cy="110618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B5B9A08-1028-E523-28AF-774054F0D0BC}"/>
                    </a:ext>
                  </a:extLst>
                </p:cNvPr>
                <p:cNvSpPr/>
                <p:nvPr/>
              </p:nvSpPr>
              <p:spPr>
                <a:xfrm>
                  <a:off x="2270630" y="4971757"/>
                  <a:ext cx="7317918" cy="1094582"/>
                </a:xfrm>
                <a:prstGeom prst="rect">
                  <a:avLst/>
                </a:prstGeom>
                <a:solidFill>
                  <a:srgbClr val="FF9933">
                    <a:alpha val="20000"/>
                  </a:srgbClr>
                </a:solidFill>
                <a:ln>
                  <a:solidFill>
                    <a:srgbClr val="FFCC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7506F2D2-FBEA-0BD5-7F86-F07AEE32A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4815" y="4960159"/>
                  <a:ext cx="7321681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CB6FF20-AF90-E2D4-70D7-F7E07563B674}"/>
                  </a:ext>
                </a:extLst>
              </p:cNvPr>
              <p:cNvSpPr txBox="1"/>
              <p:nvPr/>
            </p:nvSpPr>
            <p:spPr>
              <a:xfrm>
                <a:off x="4771504" y="5148732"/>
                <a:ext cx="2758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C00000"/>
                    </a:solidFill>
                  </a:rPr>
                  <a:t>Information accessible</a:t>
                </a:r>
              </a:p>
              <a:p>
                <a:pPr algn="ctr"/>
                <a:r>
                  <a:rPr lang="fr-FR" dirty="0">
                    <a:solidFill>
                      <a:srgbClr val="C00000"/>
                    </a:solidFill>
                  </a:rPr>
                  <a:t>à ce niveau de conscience</a:t>
                </a: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A6AB34A8-1FBD-7882-B02F-BCC98B2E580B}"/>
                </a:ext>
              </a:extLst>
            </p:cNvPr>
            <p:cNvGrpSpPr/>
            <p:nvPr/>
          </p:nvGrpSpPr>
          <p:grpSpPr>
            <a:xfrm>
              <a:off x="4877305" y="4541404"/>
              <a:ext cx="261835" cy="474778"/>
              <a:chOff x="6626974" y="4210710"/>
              <a:chExt cx="261835" cy="474778"/>
            </a:xfrm>
          </p:grpSpPr>
          <p:pic>
            <p:nvPicPr>
              <p:cNvPr id="63" name="Picture 4" descr="Afficher l’image source">
                <a:extLst>
                  <a:ext uri="{FF2B5EF4-FFF2-40B4-BE49-F238E27FC236}">
                    <a16:creationId xmlns:a16="http://schemas.microsoft.com/office/drawing/2014/main" id="{7CBC3106-E573-045D-1B7C-D40E360AC5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8" t="1743" r="55332" b="7377"/>
              <a:stretch/>
            </p:blipFill>
            <p:spPr bwMode="auto">
              <a:xfrm>
                <a:off x="6626974" y="4210710"/>
                <a:ext cx="149218" cy="379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F872796C-3361-519E-F9D1-56B936EF2B1F}"/>
                  </a:ext>
                </a:extLst>
              </p:cNvPr>
              <p:cNvSpPr/>
              <p:nvPr/>
            </p:nvSpPr>
            <p:spPr>
              <a:xfrm>
                <a:off x="6756516" y="4551445"/>
                <a:ext cx="132293" cy="13404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9CE7EC34-A6B2-0869-2A2B-5B0A6FE02A03}"/>
              </a:ext>
            </a:extLst>
          </p:cNvPr>
          <p:cNvGrpSpPr/>
          <p:nvPr/>
        </p:nvGrpSpPr>
        <p:grpSpPr>
          <a:xfrm>
            <a:off x="2263120" y="4101318"/>
            <a:ext cx="7317918" cy="1964021"/>
            <a:chOff x="2263120" y="4101318"/>
            <a:chExt cx="7317918" cy="1964021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E70081C-C916-E10E-51FC-8A628CA166CA}"/>
                </a:ext>
              </a:extLst>
            </p:cNvPr>
            <p:cNvSpPr txBox="1"/>
            <p:nvPr/>
          </p:nvSpPr>
          <p:spPr>
            <a:xfrm>
              <a:off x="5467003" y="4672316"/>
              <a:ext cx="275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C00000"/>
                  </a:solidFill>
                </a:rPr>
                <a:t>Information accessible</a:t>
              </a:r>
            </a:p>
            <a:p>
              <a:pPr algn="ctr"/>
              <a:r>
                <a:rPr lang="fr-FR" dirty="0">
                  <a:solidFill>
                    <a:srgbClr val="C00000"/>
                  </a:solidFill>
                </a:rPr>
                <a:t>à ce niveau de conscience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9739AA-9B03-2A61-DB5C-3628A83AE93A}"/>
                </a:ext>
              </a:extLst>
            </p:cNvPr>
            <p:cNvSpPr/>
            <p:nvPr/>
          </p:nvSpPr>
          <p:spPr>
            <a:xfrm>
              <a:off x="2263120" y="4494600"/>
              <a:ext cx="7317918" cy="1570739"/>
            </a:xfrm>
            <a:prstGeom prst="rect">
              <a:avLst/>
            </a:prstGeom>
            <a:solidFill>
              <a:srgbClr val="FF9933">
                <a:alpha val="20000"/>
              </a:srgbClr>
            </a:solidFill>
            <a:ln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600C963C-7A25-0D9E-42D4-9C1B0B5184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0630" y="4484298"/>
              <a:ext cx="7299739" cy="302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C247FEA2-27EB-1EAF-A060-D7FB0A674880}"/>
                </a:ext>
              </a:extLst>
            </p:cNvPr>
            <p:cNvGrpSpPr/>
            <p:nvPr/>
          </p:nvGrpSpPr>
          <p:grpSpPr>
            <a:xfrm>
              <a:off x="5205168" y="4101318"/>
              <a:ext cx="261835" cy="474778"/>
              <a:chOff x="6626974" y="4210710"/>
              <a:chExt cx="261835" cy="474778"/>
            </a:xfrm>
          </p:grpSpPr>
          <p:pic>
            <p:nvPicPr>
              <p:cNvPr id="70" name="Picture 4" descr="Afficher l’image source">
                <a:extLst>
                  <a:ext uri="{FF2B5EF4-FFF2-40B4-BE49-F238E27FC236}">
                    <a16:creationId xmlns:a16="http://schemas.microsoft.com/office/drawing/2014/main" id="{B98BF721-7D1A-A0A6-A878-0F2D00131C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8" t="1743" r="55332" b="7377"/>
              <a:stretch/>
            </p:blipFill>
            <p:spPr bwMode="auto">
              <a:xfrm>
                <a:off x="6626974" y="4210710"/>
                <a:ext cx="149218" cy="379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E0127B12-23BD-A2E2-0ED7-4B1A95BCA38A}"/>
                  </a:ext>
                </a:extLst>
              </p:cNvPr>
              <p:cNvSpPr/>
              <p:nvPr/>
            </p:nvSpPr>
            <p:spPr>
              <a:xfrm>
                <a:off x="6756516" y="4551445"/>
                <a:ext cx="132293" cy="13404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FAF517E2-EF60-776B-77E8-CCB554915D51}"/>
              </a:ext>
            </a:extLst>
          </p:cNvPr>
          <p:cNvGrpSpPr/>
          <p:nvPr/>
        </p:nvGrpSpPr>
        <p:grpSpPr>
          <a:xfrm>
            <a:off x="2284717" y="3600794"/>
            <a:ext cx="7296321" cy="2466688"/>
            <a:chOff x="2284717" y="3600794"/>
            <a:chExt cx="7296321" cy="2466688"/>
          </a:xfrm>
        </p:grpSpPr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E9BAB3A1-81E3-2813-1303-B57FD28A0697}"/>
                </a:ext>
              </a:extLst>
            </p:cNvPr>
            <p:cNvGrpSpPr/>
            <p:nvPr/>
          </p:nvGrpSpPr>
          <p:grpSpPr>
            <a:xfrm>
              <a:off x="2284717" y="3600794"/>
              <a:ext cx="7296321" cy="2466688"/>
              <a:chOff x="2284717" y="3600794"/>
              <a:chExt cx="7296321" cy="2466688"/>
            </a:xfrm>
          </p:grpSpPr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EDA88B53-84E7-7E52-9941-C1B09690570D}"/>
                  </a:ext>
                </a:extLst>
              </p:cNvPr>
              <p:cNvGrpSpPr/>
              <p:nvPr/>
            </p:nvGrpSpPr>
            <p:grpSpPr>
              <a:xfrm>
                <a:off x="5547603" y="3600794"/>
                <a:ext cx="271460" cy="474778"/>
                <a:chOff x="6617349" y="4210710"/>
                <a:chExt cx="271460" cy="474778"/>
              </a:xfrm>
            </p:grpSpPr>
            <p:pic>
              <p:nvPicPr>
                <p:cNvPr id="32" name="Picture 4" descr="Afficher l’image source">
                  <a:extLst>
                    <a:ext uri="{FF2B5EF4-FFF2-40B4-BE49-F238E27FC236}">
                      <a16:creationId xmlns:a16="http://schemas.microsoft.com/office/drawing/2014/main" id="{550B68A8-156D-B60E-9CC8-A97EC36BC1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58" t="1743" r="55332" b="7377"/>
                <a:stretch/>
              </p:blipFill>
              <p:spPr bwMode="auto">
                <a:xfrm>
                  <a:off x="6617349" y="4210710"/>
                  <a:ext cx="149218" cy="3795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E3306E9B-4651-C6DA-0132-31B482412A73}"/>
                    </a:ext>
                  </a:extLst>
                </p:cNvPr>
                <p:cNvSpPr/>
                <p:nvPr/>
              </p:nvSpPr>
              <p:spPr>
                <a:xfrm>
                  <a:off x="6756516" y="4551445"/>
                  <a:ext cx="132293" cy="13404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29309E-2512-20BE-3578-ADF6A1E04D38}"/>
                  </a:ext>
                </a:extLst>
              </p:cNvPr>
              <p:cNvSpPr/>
              <p:nvPr/>
            </p:nvSpPr>
            <p:spPr>
              <a:xfrm>
                <a:off x="2284717" y="4003634"/>
                <a:ext cx="7289108" cy="2063848"/>
              </a:xfrm>
              <a:prstGeom prst="rect">
                <a:avLst/>
              </a:prstGeom>
              <a:solidFill>
                <a:srgbClr val="FF9933">
                  <a:alpha val="20000"/>
                </a:srgbClr>
              </a:solidFill>
              <a:ln>
                <a:solidFill>
                  <a:srgbClr val="FF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73" name="Connecteur droit 72">
                <a:extLst>
                  <a:ext uri="{FF2B5EF4-FFF2-40B4-BE49-F238E27FC236}">
                    <a16:creationId xmlns:a16="http://schemas.microsoft.com/office/drawing/2014/main" id="{AA12ECA9-9872-F09F-E031-5FE8AF048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8685" y="4003634"/>
                <a:ext cx="7292353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D744EED2-3195-4B31-59F1-1AAEDA95D977}"/>
                </a:ext>
              </a:extLst>
            </p:cNvPr>
            <p:cNvSpPr txBox="1"/>
            <p:nvPr/>
          </p:nvSpPr>
          <p:spPr>
            <a:xfrm>
              <a:off x="6132793" y="4174085"/>
              <a:ext cx="2334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C00000"/>
                  </a:solidFill>
                </a:rPr>
                <a:t>Information accessible</a:t>
              </a:r>
            </a:p>
            <a:p>
              <a:pPr algn="ctr"/>
              <a:r>
                <a:rPr lang="fr-FR" dirty="0">
                  <a:solidFill>
                    <a:srgbClr val="C00000"/>
                  </a:solidFill>
                </a:rPr>
                <a:t>à ce niveau de conscience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F3CABEE-AA39-53FB-79F4-8F91039A4431}"/>
              </a:ext>
            </a:extLst>
          </p:cNvPr>
          <p:cNvGrpSpPr/>
          <p:nvPr/>
        </p:nvGrpSpPr>
        <p:grpSpPr>
          <a:xfrm>
            <a:off x="1938547" y="3362772"/>
            <a:ext cx="7840718" cy="1360959"/>
            <a:chOff x="2949446" y="2063450"/>
            <a:chExt cx="7840718" cy="13609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3015CE-84A5-B4E8-EF5F-32FBC34AE37F}"/>
                </a:ext>
              </a:extLst>
            </p:cNvPr>
            <p:cNvSpPr/>
            <p:nvPr/>
          </p:nvSpPr>
          <p:spPr>
            <a:xfrm>
              <a:off x="2949446" y="2063450"/>
              <a:ext cx="7840718" cy="136095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           </a:t>
              </a:r>
              <a:r>
                <a:rPr lang="fr-FR" sz="2000" dirty="0">
                  <a:solidFill>
                    <a:schemeClr val="tx1"/>
                  </a:solidFill>
                  <a:effectLst/>
                </a:rPr>
                <a:t>C’est cela qui faisait dire à </a:t>
              </a:r>
              <a:r>
                <a:rPr lang="fr-FR" sz="2000" b="1" dirty="0">
                  <a:solidFill>
                    <a:srgbClr val="C00000"/>
                  </a:solidFill>
                  <a:effectLst/>
                </a:rPr>
                <a:t>Albert Einstein :</a:t>
              </a:r>
            </a:p>
            <a:p>
              <a:pPr algn="ctr"/>
              <a:r>
                <a:rPr lang="fr-FR" sz="2400" b="1" i="1" dirty="0">
                  <a:solidFill>
                    <a:srgbClr val="C00000"/>
                  </a:solidFill>
                  <a:latin typeface="Roboto" panose="02000000000000000000" pitchFamily="2" charset="0"/>
                </a:rPr>
                <a:t>             </a:t>
              </a:r>
              <a:r>
                <a:rPr lang="fr-FR" sz="2400" i="1" dirty="0">
                  <a:solidFill>
                    <a:schemeClr val="tx1"/>
                  </a:solidFill>
                </a:rPr>
                <a:t>« Aucun problème ne peut être résolu sans</a:t>
              </a:r>
              <a:br>
                <a:rPr lang="fr-FR" sz="2400" i="1" dirty="0">
                  <a:solidFill>
                    <a:schemeClr val="tx1"/>
                  </a:solidFill>
                </a:rPr>
              </a:br>
              <a:r>
                <a:rPr lang="fr-FR" sz="2400" i="1" dirty="0">
                  <a:solidFill>
                    <a:schemeClr val="tx1"/>
                  </a:solidFill>
                </a:rPr>
                <a:t>                 changer le niveau de conscience qui l’a engendré »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pic>
          <p:nvPicPr>
            <p:cNvPr id="28" name="Picture 4" descr="Résultat d’images pour einstein">
              <a:extLst>
                <a:ext uri="{FF2B5EF4-FFF2-40B4-BE49-F238E27FC236}">
                  <a16:creationId xmlns:a16="http://schemas.microsoft.com/office/drawing/2014/main" id="{2A330943-CF2D-1325-48A9-01CBB73511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52"/>
            <a:stretch/>
          </p:blipFill>
          <p:spPr bwMode="auto">
            <a:xfrm>
              <a:off x="2991581" y="2100129"/>
              <a:ext cx="1141137" cy="12876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46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36BD4EC5-8BEA-BF20-D606-07BFB6918DDB}"/>
              </a:ext>
            </a:extLst>
          </p:cNvPr>
          <p:cNvGrpSpPr/>
          <p:nvPr/>
        </p:nvGrpSpPr>
        <p:grpSpPr>
          <a:xfrm>
            <a:off x="4578096" y="2642616"/>
            <a:ext cx="2773680" cy="2452648"/>
            <a:chOff x="4450080" y="2551176"/>
            <a:chExt cx="2773680" cy="2452648"/>
          </a:xfrm>
        </p:grpSpPr>
        <p:pic>
          <p:nvPicPr>
            <p:cNvPr id="1026" name="Picture 2" descr="Sciences cognitives et plus : connaissances et réflexions: Quelques ...">
              <a:extLst>
                <a:ext uri="{FF2B5EF4-FFF2-40B4-BE49-F238E27FC236}">
                  <a16:creationId xmlns:a16="http://schemas.microsoft.com/office/drawing/2014/main" id="{870E5009-41C3-48D1-A80D-273E837D8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008" y="2656534"/>
              <a:ext cx="2423160" cy="208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7A52C8-F030-D68F-E166-BC2B150ADD00}"/>
                </a:ext>
              </a:extLst>
            </p:cNvPr>
            <p:cNvSpPr/>
            <p:nvPr/>
          </p:nvSpPr>
          <p:spPr>
            <a:xfrm>
              <a:off x="4498848" y="2551176"/>
              <a:ext cx="2724912" cy="41148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17810E-0545-222E-6628-B10FF8EC4BD8}"/>
                </a:ext>
              </a:extLst>
            </p:cNvPr>
            <p:cNvSpPr/>
            <p:nvPr/>
          </p:nvSpPr>
          <p:spPr>
            <a:xfrm rot="5400000">
              <a:off x="5792729" y="3538723"/>
              <a:ext cx="2089393" cy="626364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B6FBCC-B072-E769-25F2-1834E8853D1B}"/>
                </a:ext>
              </a:extLst>
            </p:cNvPr>
            <p:cNvSpPr/>
            <p:nvPr/>
          </p:nvSpPr>
          <p:spPr>
            <a:xfrm rot="5400000">
              <a:off x="3718565" y="3616448"/>
              <a:ext cx="2089393" cy="626364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A61FEFB3-3540-0971-8F04-4E31D185CB72}"/>
                </a:ext>
              </a:extLst>
            </p:cNvPr>
            <p:cNvSpPr/>
            <p:nvPr/>
          </p:nvSpPr>
          <p:spPr>
            <a:xfrm rot="10630928">
              <a:off x="6305367" y="2809197"/>
              <a:ext cx="380999" cy="978724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isocèle 14">
              <a:extLst>
                <a:ext uri="{FF2B5EF4-FFF2-40B4-BE49-F238E27FC236}">
                  <a16:creationId xmlns:a16="http://schemas.microsoft.com/office/drawing/2014/main" id="{8AC91650-55D0-956A-0B7D-2516A78E69E4}"/>
                </a:ext>
              </a:extLst>
            </p:cNvPr>
            <p:cNvSpPr/>
            <p:nvPr/>
          </p:nvSpPr>
          <p:spPr>
            <a:xfrm rot="21006477">
              <a:off x="4960325" y="3990137"/>
              <a:ext cx="380999" cy="915026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riangle isocèle 15">
              <a:extLst>
                <a:ext uri="{FF2B5EF4-FFF2-40B4-BE49-F238E27FC236}">
                  <a16:creationId xmlns:a16="http://schemas.microsoft.com/office/drawing/2014/main" id="{BC32370D-F326-5F12-5283-F5702D0C4FE1}"/>
                </a:ext>
              </a:extLst>
            </p:cNvPr>
            <p:cNvSpPr/>
            <p:nvPr/>
          </p:nvSpPr>
          <p:spPr>
            <a:xfrm rot="11100903">
              <a:off x="4923860" y="2678551"/>
              <a:ext cx="380999" cy="1359510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Triangle isocèle 16">
              <a:extLst>
                <a:ext uri="{FF2B5EF4-FFF2-40B4-BE49-F238E27FC236}">
                  <a16:creationId xmlns:a16="http://schemas.microsoft.com/office/drawing/2014/main" id="{01DD062B-135B-3593-23FD-D0A22355A3A7}"/>
                </a:ext>
              </a:extLst>
            </p:cNvPr>
            <p:cNvSpPr/>
            <p:nvPr/>
          </p:nvSpPr>
          <p:spPr>
            <a:xfrm rot="13731884">
              <a:off x="5090766" y="2651218"/>
              <a:ext cx="380999" cy="772165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isocèle 17">
              <a:extLst>
                <a:ext uri="{FF2B5EF4-FFF2-40B4-BE49-F238E27FC236}">
                  <a16:creationId xmlns:a16="http://schemas.microsoft.com/office/drawing/2014/main" id="{6E979A1A-1043-D57C-8A32-C4EAE33B40EB}"/>
                </a:ext>
              </a:extLst>
            </p:cNvPr>
            <p:cNvSpPr/>
            <p:nvPr/>
          </p:nvSpPr>
          <p:spPr>
            <a:xfrm rot="11837026">
              <a:off x="4924955" y="2988772"/>
              <a:ext cx="380999" cy="816295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Triangle isocèle 18">
              <a:extLst>
                <a:ext uri="{FF2B5EF4-FFF2-40B4-BE49-F238E27FC236}">
                  <a16:creationId xmlns:a16="http://schemas.microsoft.com/office/drawing/2014/main" id="{8CB305B2-BDCF-7263-C613-F8707D3CE22A}"/>
                </a:ext>
              </a:extLst>
            </p:cNvPr>
            <p:cNvSpPr/>
            <p:nvPr/>
          </p:nvSpPr>
          <p:spPr>
            <a:xfrm rot="10800000">
              <a:off x="4818823" y="3360366"/>
              <a:ext cx="380999" cy="816295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E502ED53-7834-7BC8-8555-5768A3CE8BB1}"/>
                </a:ext>
              </a:extLst>
            </p:cNvPr>
            <p:cNvSpPr/>
            <p:nvPr/>
          </p:nvSpPr>
          <p:spPr>
            <a:xfrm rot="20301213">
              <a:off x="5165126" y="4379000"/>
              <a:ext cx="380999" cy="624824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>
              <a:extLst>
                <a:ext uri="{FF2B5EF4-FFF2-40B4-BE49-F238E27FC236}">
                  <a16:creationId xmlns:a16="http://schemas.microsoft.com/office/drawing/2014/main" id="{3ECC7DD6-9307-15E5-7F2F-92F2C2D736BE}"/>
                </a:ext>
              </a:extLst>
            </p:cNvPr>
            <p:cNvSpPr/>
            <p:nvPr/>
          </p:nvSpPr>
          <p:spPr>
            <a:xfrm rot="10205860">
              <a:off x="6333743" y="3052371"/>
              <a:ext cx="380999" cy="816295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isocèle 21">
              <a:extLst>
                <a:ext uri="{FF2B5EF4-FFF2-40B4-BE49-F238E27FC236}">
                  <a16:creationId xmlns:a16="http://schemas.microsoft.com/office/drawing/2014/main" id="{C9A26DD1-8611-4AD4-5921-5E9CBFB12D92}"/>
                </a:ext>
              </a:extLst>
            </p:cNvPr>
            <p:cNvSpPr/>
            <p:nvPr/>
          </p:nvSpPr>
          <p:spPr>
            <a:xfrm rot="8809791">
              <a:off x="6091039" y="2774606"/>
              <a:ext cx="380999" cy="488025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riangle isocèle 22">
              <a:extLst>
                <a:ext uri="{FF2B5EF4-FFF2-40B4-BE49-F238E27FC236}">
                  <a16:creationId xmlns:a16="http://schemas.microsoft.com/office/drawing/2014/main" id="{19AD7626-7DC8-17D1-9CA5-240DFCAD3440}"/>
                </a:ext>
              </a:extLst>
            </p:cNvPr>
            <p:cNvSpPr/>
            <p:nvPr/>
          </p:nvSpPr>
          <p:spPr>
            <a:xfrm rot="781605">
              <a:off x="6260591" y="4125596"/>
              <a:ext cx="380999" cy="816295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8E102B6E-1AAA-B3F5-0F41-2CE0D673556B}"/>
                </a:ext>
              </a:extLst>
            </p:cNvPr>
            <p:cNvSpPr/>
            <p:nvPr/>
          </p:nvSpPr>
          <p:spPr>
            <a:xfrm rot="14303247">
              <a:off x="6094947" y="4385941"/>
              <a:ext cx="380999" cy="639064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02CAC8-45B6-DD4D-358D-05C5F70D287F}"/>
                </a:ext>
              </a:extLst>
            </p:cNvPr>
            <p:cNvSpPr/>
            <p:nvPr/>
          </p:nvSpPr>
          <p:spPr>
            <a:xfrm>
              <a:off x="5319148" y="4704292"/>
              <a:ext cx="1085189" cy="19231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isocèle 25">
              <a:extLst>
                <a:ext uri="{FF2B5EF4-FFF2-40B4-BE49-F238E27FC236}">
                  <a16:creationId xmlns:a16="http://schemas.microsoft.com/office/drawing/2014/main" id="{368A5C92-6D05-3F51-1C48-02D833FE4F81}"/>
                </a:ext>
              </a:extLst>
            </p:cNvPr>
            <p:cNvSpPr/>
            <p:nvPr/>
          </p:nvSpPr>
          <p:spPr>
            <a:xfrm>
              <a:off x="5702838" y="4520476"/>
              <a:ext cx="306064" cy="239446"/>
            </a:xfrm>
            <a:prstGeom prst="triangl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8A95102C-4166-FBCC-4000-BA8E49386304}"/>
              </a:ext>
            </a:extLst>
          </p:cNvPr>
          <p:cNvSpPr/>
          <p:nvPr/>
        </p:nvSpPr>
        <p:spPr>
          <a:xfrm>
            <a:off x="5970901" y="1550670"/>
            <a:ext cx="585216" cy="243438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INTUITION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3A5470D-EE3A-0A77-654C-3014BF6B1B2E}"/>
              </a:ext>
            </a:extLst>
          </p:cNvPr>
          <p:cNvSpPr txBox="1"/>
          <p:nvPr/>
        </p:nvSpPr>
        <p:spPr>
          <a:xfrm>
            <a:off x="6763373" y="2976373"/>
            <a:ext cx="18913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Intuitions</a:t>
            </a:r>
          </a:p>
          <a:p>
            <a:pPr algn="ctr"/>
            <a:r>
              <a:rPr lang="fr-FR" sz="2000" dirty="0"/>
              <a:t>Créativité</a:t>
            </a:r>
          </a:p>
          <a:p>
            <a:pPr algn="ctr"/>
            <a:r>
              <a:rPr lang="fr-FR" sz="2000" dirty="0"/>
              <a:t>Imagination</a:t>
            </a:r>
          </a:p>
          <a:p>
            <a:pPr algn="ctr"/>
            <a:r>
              <a:rPr lang="fr-FR" sz="2000" dirty="0"/>
              <a:t>Sensibilité</a:t>
            </a:r>
          </a:p>
          <a:p>
            <a:pPr algn="ctr"/>
            <a:r>
              <a:rPr lang="fr-FR" sz="2000" dirty="0"/>
              <a:t>Emotions</a:t>
            </a:r>
            <a:br>
              <a:rPr lang="fr-FR" sz="2000" dirty="0"/>
            </a:br>
            <a:r>
              <a:rPr lang="fr-FR" sz="2000" dirty="0"/>
              <a:t>Perceptions</a:t>
            </a:r>
            <a:br>
              <a:rPr lang="fr-FR" sz="2000" dirty="0"/>
            </a:br>
            <a:r>
              <a:rPr lang="fr-FR" sz="2000" dirty="0"/>
              <a:t>sensorielles</a:t>
            </a:r>
          </a:p>
          <a:p>
            <a:pPr algn="ctr"/>
            <a:r>
              <a:rPr lang="fr-FR" sz="2000" dirty="0"/>
              <a:t>Manifestation</a:t>
            </a:r>
            <a:br>
              <a:rPr lang="fr-FR" sz="2000" dirty="0"/>
            </a:br>
            <a:r>
              <a:rPr lang="fr-FR" sz="2000" dirty="0"/>
              <a:t>de la conscience</a:t>
            </a:r>
          </a:p>
          <a:p>
            <a:pPr algn="ctr"/>
            <a:endParaRPr lang="fr-FR" sz="20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298C746-EC54-967A-2B3A-74147054BD52}"/>
              </a:ext>
            </a:extLst>
          </p:cNvPr>
          <p:cNvSpPr txBox="1"/>
          <p:nvPr/>
        </p:nvSpPr>
        <p:spPr>
          <a:xfrm>
            <a:off x="3061843" y="3180755"/>
            <a:ext cx="183723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Analyses</a:t>
            </a:r>
          </a:p>
          <a:p>
            <a:pPr algn="ctr"/>
            <a:r>
              <a:rPr lang="fr-FR" sz="2000" dirty="0"/>
              <a:t>Compréhension</a:t>
            </a:r>
          </a:p>
          <a:p>
            <a:pPr algn="ctr"/>
            <a:r>
              <a:rPr lang="fr-FR" sz="2000" dirty="0"/>
              <a:t>Synthèses</a:t>
            </a:r>
          </a:p>
          <a:p>
            <a:pPr algn="ctr"/>
            <a:r>
              <a:rPr lang="fr-FR" sz="2000" dirty="0"/>
              <a:t>Calculs</a:t>
            </a:r>
          </a:p>
          <a:p>
            <a:pPr algn="ctr"/>
            <a:r>
              <a:rPr lang="fr-FR" sz="2000" dirty="0"/>
              <a:t>Langage</a:t>
            </a:r>
          </a:p>
          <a:p>
            <a:pPr algn="ctr"/>
            <a:r>
              <a:rPr lang="fr-FR" sz="2000" dirty="0"/>
              <a:t>Ecriture</a:t>
            </a:r>
          </a:p>
          <a:p>
            <a:pPr algn="ctr"/>
            <a:r>
              <a:rPr lang="fr-FR" sz="2000" dirty="0"/>
              <a:t>Raisonnements</a:t>
            </a:r>
          </a:p>
          <a:p>
            <a:pPr algn="ctr"/>
            <a:r>
              <a:rPr lang="fr-FR" sz="2000" dirty="0"/>
              <a:t> logiques</a:t>
            </a:r>
            <a:br>
              <a:rPr lang="fr-FR" sz="2000" dirty="0"/>
            </a:br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D64FBD26-C1C2-7DB5-9032-1CA7BDC85F09}"/>
              </a:ext>
            </a:extLst>
          </p:cNvPr>
          <p:cNvSpPr/>
          <p:nvPr/>
        </p:nvSpPr>
        <p:spPr>
          <a:xfrm>
            <a:off x="5307709" y="3999715"/>
            <a:ext cx="579984" cy="22445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ACTIONS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CB7CADC-73C8-BBD7-6730-4C19BEDAA0FE}"/>
              </a:ext>
            </a:extLst>
          </p:cNvPr>
          <p:cNvSpPr txBox="1"/>
          <p:nvPr/>
        </p:nvSpPr>
        <p:spPr>
          <a:xfrm>
            <a:off x="3261918" y="1010759"/>
            <a:ext cx="5205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fonctionne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cerveau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D0873A4-5FCA-B17A-14E9-A2BFEC9AC089}"/>
              </a:ext>
            </a:extLst>
          </p:cNvPr>
          <p:cNvSpPr txBox="1"/>
          <p:nvPr/>
        </p:nvSpPr>
        <p:spPr>
          <a:xfrm>
            <a:off x="6916691" y="1757678"/>
            <a:ext cx="3636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L’hémisphère droit </a:t>
            </a:r>
            <a:r>
              <a:rPr lang="fr-FR" sz="2000" dirty="0"/>
              <a:t>est holistique</a:t>
            </a:r>
            <a:br>
              <a:rPr lang="fr-FR" sz="2000" dirty="0"/>
            </a:br>
            <a:r>
              <a:rPr lang="fr-FR" sz="2000" dirty="0"/>
              <a:t>et la source de l’innovation.</a:t>
            </a:r>
          </a:p>
          <a:p>
            <a:r>
              <a:rPr lang="fr-FR" sz="2000" dirty="0"/>
              <a:t>C’est </a:t>
            </a:r>
            <a:r>
              <a:rPr lang="fr-FR" sz="2000" b="1" dirty="0">
                <a:solidFill>
                  <a:srgbClr val="C00000"/>
                </a:solidFill>
              </a:rPr>
              <a:t>l’intelligence </a:t>
            </a:r>
            <a:r>
              <a:rPr lang="fr-FR" sz="2000" b="1" u="sng" dirty="0">
                <a:solidFill>
                  <a:srgbClr val="C00000"/>
                </a:solidFill>
              </a:rPr>
              <a:t>intuitive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C2DB753-C779-C268-A059-D6B68F436C19}"/>
              </a:ext>
            </a:extLst>
          </p:cNvPr>
          <p:cNvSpPr txBox="1"/>
          <p:nvPr/>
        </p:nvSpPr>
        <p:spPr>
          <a:xfrm>
            <a:off x="1847468" y="1812627"/>
            <a:ext cx="3686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L’hémisphère gauche </a:t>
            </a:r>
            <a:r>
              <a:rPr lang="fr-FR" sz="2000" dirty="0"/>
              <a:t>décompose</a:t>
            </a:r>
            <a:br>
              <a:rPr lang="fr-FR" sz="2000" dirty="0"/>
            </a:br>
            <a:r>
              <a:rPr lang="fr-FR" sz="2000" dirty="0"/>
              <a:t>les problèmes et les analyse.</a:t>
            </a:r>
          </a:p>
          <a:p>
            <a:r>
              <a:rPr lang="fr-FR" sz="2000" dirty="0"/>
              <a:t>C’est </a:t>
            </a:r>
            <a:r>
              <a:rPr lang="fr-FR" sz="2000" b="1" dirty="0">
                <a:solidFill>
                  <a:srgbClr val="C00000"/>
                </a:solidFill>
              </a:rPr>
              <a:t>l’intelligence </a:t>
            </a:r>
            <a:r>
              <a:rPr lang="fr-FR" sz="2000" b="1" u="sng" dirty="0">
                <a:solidFill>
                  <a:srgbClr val="C00000"/>
                </a:solidFill>
              </a:rPr>
              <a:t>rationnelle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06E7908-06F5-0581-E838-0F09806F8DB1}"/>
              </a:ext>
            </a:extLst>
          </p:cNvPr>
          <p:cNvSpPr txBox="1"/>
          <p:nvPr/>
        </p:nvSpPr>
        <p:spPr>
          <a:xfrm>
            <a:off x="2368596" y="5216044"/>
            <a:ext cx="778982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/>
              <a:t>L’intelligence humaine est basée sur l’interaction entre les deux cerveaux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5DBA68-7BE8-81EB-8A11-87819C99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16E366-49BE-85E6-BF8D-DA209FA4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9B6537-09A6-5DB2-206E-E47A44E3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5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 animBg="1"/>
      <p:bldP spid="35" grpId="0"/>
      <p:bldP spid="36" grpId="0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AC8A8C7-07AE-4121-AF45-AF07D949E61A}"/>
              </a:ext>
            </a:extLst>
          </p:cNvPr>
          <p:cNvSpPr txBox="1"/>
          <p:nvPr/>
        </p:nvSpPr>
        <p:spPr>
          <a:xfrm>
            <a:off x="3037943" y="895856"/>
            <a:ext cx="6019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capacité à recevoir des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intuitions</a:t>
            </a:r>
            <a:b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dépend aussi de notre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de vie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127F2CCA-691B-483F-8D4E-FA8EE1CE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5197" y="3627769"/>
            <a:ext cx="1329400" cy="16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14096E0-22EA-4E2A-BA50-B736D930363B}"/>
              </a:ext>
            </a:extLst>
          </p:cNvPr>
          <p:cNvSpPr txBox="1"/>
          <p:nvPr/>
        </p:nvSpPr>
        <p:spPr>
          <a:xfrm>
            <a:off x="5051538" y="3172599"/>
            <a:ext cx="1618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Mental abstrait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Cerveau droit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830199-26FD-478F-86B2-97777A73C7D6}"/>
              </a:ext>
            </a:extLst>
          </p:cNvPr>
          <p:cNvSpPr txBox="1"/>
          <p:nvPr/>
        </p:nvSpPr>
        <p:spPr>
          <a:xfrm>
            <a:off x="5066847" y="4579637"/>
            <a:ext cx="1680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Cerveau gauche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</a:rPr>
              <a:t>Mental concret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0C28EA16-376A-4024-BCC0-652DB06FD02C}"/>
              </a:ext>
            </a:extLst>
          </p:cNvPr>
          <p:cNvGrpSpPr/>
          <p:nvPr/>
        </p:nvGrpSpPr>
        <p:grpSpPr>
          <a:xfrm>
            <a:off x="2059623" y="4442430"/>
            <a:ext cx="3080552" cy="72813"/>
            <a:chOff x="3391270" y="4334336"/>
            <a:chExt cx="5007740" cy="54426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0B7830C5-391C-4490-8E11-926AE25AFE8D}"/>
                </a:ext>
              </a:extLst>
            </p:cNvPr>
            <p:cNvCxnSpPr>
              <a:cxnSpLocks/>
            </p:cNvCxnSpPr>
            <p:nvPr/>
          </p:nvCxnSpPr>
          <p:spPr>
            <a:xfrm>
              <a:off x="3391270" y="4334336"/>
              <a:ext cx="5007740" cy="0"/>
            </a:xfrm>
            <a:prstGeom prst="line">
              <a:avLst/>
            </a:prstGeom>
            <a:ln w="7620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0329C924-08E8-40E0-86AE-06068D7863D2}"/>
                </a:ext>
              </a:extLst>
            </p:cNvPr>
            <p:cNvCxnSpPr>
              <a:cxnSpLocks/>
            </p:cNvCxnSpPr>
            <p:nvPr/>
          </p:nvCxnSpPr>
          <p:spPr>
            <a:xfrm>
              <a:off x="3391270" y="4388762"/>
              <a:ext cx="5007740" cy="0"/>
            </a:xfrm>
            <a:prstGeom prst="line">
              <a:avLst/>
            </a:prstGeom>
            <a:ln w="76200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F0D6F3D3-AC0D-421F-8C22-9EEC5CAF4F6B}"/>
              </a:ext>
            </a:extLst>
          </p:cNvPr>
          <p:cNvSpPr txBox="1"/>
          <p:nvPr/>
        </p:nvSpPr>
        <p:spPr>
          <a:xfrm>
            <a:off x="1008944" y="2853013"/>
            <a:ext cx="1681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si l’on vit</a:t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dans la FOI</a:t>
            </a:r>
          </a:p>
          <a:p>
            <a:pPr algn="ctr"/>
            <a:r>
              <a:rPr lang="fr-FR" sz="2000" b="1" dirty="0">
                <a:solidFill>
                  <a:srgbClr val="C00000"/>
                </a:solidFill>
              </a:rPr>
              <a:t>et les pensées</a:t>
            </a:r>
          </a:p>
          <a:p>
            <a:pPr algn="ctr"/>
            <a:r>
              <a:rPr lang="fr-FR" sz="2000" b="1" dirty="0">
                <a:solidFill>
                  <a:srgbClr val="C00000"/>
                </a:solidFill>
              </a:rPr>
              <a:t>positives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EC0F5E-C7E4-426F-A19F-3E22875E68ED}"/>
              </a:ext>
            </a:extLst>
          </p:cNvPr>
          <p:cNvSpPr txBox="1"/>
          <p:nvPr/>
        </p:nvSpPr>
        <p:spPr>
          <a:xfrm>
            <a:off x="2892208" y="5756456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Personnalité</a:t>
            </a:r>
          </a:p>
        </p:txBody>
      </p:sp>
      <p:sp>
        <p:nvSpPr>
          <p:cNvPr id="4" name="Flèche : double flèche verticale 3">
            <a:extLst>
              <a:ext uri="{FF2B5EF4-FFF2-40B4-BE49-F238E27FC236}">
                <a16:creationId xmlns:a16="http://schemas.microsoft.com/office/drawing/2014/main" id="{1387A65C-397C-4892-91DA-24FC35AD5CD7}"/>
              </a:ext>
            </a:extLst>
          </p:cNvPr>
          <p:cNvSpPr/>
          <p:nvPr/>
        </p:nvSpPr>
        <p:spPr>
          <a:xfrm>
            <a:off x="5786230" y="3534025"/>
            <a:ext cx="215056" cy="53893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 : double flèche verticale 42">
            <a:extLst>
              <a:ext uri="{FF2B5EF4-FFF2-40B4-BE49-F238E27FC236}">
                <a16:creationId xmlns:a16="http://schemas.microsoft.com/office/drawing/2014/main" id="{E3B26B0E-4EF3-4383-AE48-372E4BD16124}"/>
              </a:ext>
            </a:extLst>
          </p:cNvPr>
          <p:cNvSpPr/>
          <p:nvPr/>
        </p:nvSpPr>
        <p:spPr>
          <a:xfrm>
            <a:off x="5778306" y="4917845"/>
            <a:ext cx="215056" cy="53893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6833E1-1982-4A58-B284-D922E192F292}"/>
              </a:ext>
            </a:extLst>
          </p:cNvPr>
          <p:cNvSpPr txBox="1"/>
          <p:nvPr/>
        </p:nvSpPr>
        <p:spPr>
          <a:xfrm>
            <a:off x="2130007" y="4314667"/>
            <a:ext cx="1951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Voile = miroir sans teint</a:t>
            </a:r>
          </a:p>
        </p:txBody>
      </p:sp>
      <p:sp>
        <p:nvSpPr>
          <p:cNvPr id="48" name="Nuage 47">
            <a:extLst>
              <a:ext uri="{FF2B5EF4-FFF2-40B4-BE49-F238E27FC236}">
                <a16:creationId xmlns:a16="http://schemas.microsoft.com/office/drawing/2014/main" id="{A00C58E9-D1A9-F4BE-8BA8-350C79225C0E}"/>
              </a:ext>
            </a:extLst>
          </p:cNvPr>
          <p:cNvSpPr/>
          <p:nvPr/>
        </p:nvSpPr>
        <p:spPr>
          <a:xfrm>
            <a:off x="2755314" y="2036094"/>
            <a:ext cx="1492083" cy="832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Moi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intérieur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CC2AC7-CD55-BF0F-3E04-05C6B8C94CB4}"/>
              </a:ext>
            </a:extLst>
          </p:cNvPr>
          <p:cNvGrpSpPr/>
          <p:nvPr/>
        </p:nvGrpSpPr>
        <p:grpSpPr>
          <a:xfrm>
            <a:off x="2828435" y="2898026"/>
            <a:ext cx="1560748" cy="2965446"/>
            <a:chOff x="2828435" y="2797546"/>
            <a:chExt cx="1560748" cy="2872975"/>
          </a:xfrm>
        </p:grpSpPr>
        <p:grpSp>
          <p:nvGrpSpPr>
            <p:cNvPr id="1033" name="Groupe 1032">
              <a:extLst>
                <a:ext uri="{FF2B5EF4-FFF2-40B4-BE49-F238E27FC236}">
                  <a16:creationId xmlns:a16="http://schemas.microsoft.com/office/drawing/2014/main" id="{8AE757C0-5B6C-44AC-A022-983C0FD97F53}"/>
                </a:ext>
              </a:extLst>
            </p:cNvPr>
            <p:cNvGrpSpPr/>
            <p:nvPr/>
          </p:nvGrpSpPr>
          <p:grpSpPr>
            <a:xfrm>
              <a:off x="2996264" y="2797546"/>
              <a:ext cx="1101071" cy="2872975"/>
              <a:chOff x="2552377" y="2973823"/>
              <a:chExt cx="1101071" cy="2031751"/>
            </a:xfrm>
          </p:grpSpPr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D80E3A8E-CDBD-4FCA-996C-108861AB1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1977" y="2991344"/>
                <a:ext cx="0" cy="2014230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D386A6CC-F4EC-46E9-8232-ED2911BAC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3282" y="2991344"/>
                <a:ext cx="21858" cy="2014230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966558E4-1134-4BB1-B4B4-D7304E97F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2305" y="2973823"/>
                <a:ext cx="74708" cy="2014379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2209E8CB-CEE5-4B6F-B894-D2038B486FA1}"/>
                  </a:ext>
                </a:extLst>
              </p:cNvPr>
              <p:cNvSpPr txBox="1"/>
              <p:nvPr/>
            </p:nvSpPr>
            <p:spPr>
              <a:xfrm>
                <a:off x="2552377" y="3122330"/>
                <a:ext cx="1101071" cy="261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C00000"/>
                    </a:solidFill>
                  </a:rPr>
                  <a:t>Intuitions</a:t>
                </a:r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AE39F6A-F659-F8BD-108D-863CFEB5B275}"/>
                </a:ext>
              </a:extLst>
            </p:cNvPr>
            <p:cNvSpPr txBox="1"/>
            <p:nvPr/>
          </p:nvSpPr>
          <p:spPr>
            <a:xfrm>
              <a:off x="2828435" y="4915090"/>
              <a:ext cx="1560748" cy="626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Synchronicités</a:t>
              </a:r>
              <a:br>
                <a:rPr lang="fr-FR" b="1" dirty="0">
                  <a:solidFill>
                    <a:srgbClr val="C00000"/>
                  </a:solidFill>
                </a:rPr>
              </a:br>
              <a:r>
                <a:rPr lang="fr-FR" b="1" dirty="0">
                  <a:solidFill>
                    <a:srgbClr val="C00000"/>
                  </a:solidFill>
                </a:rPr>
                <a:t>informations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5AD79E2-C61A-ACB9-872E-380C4973F527}"/>
              </a:ext>
            </a:extLst>
          </p:cNvPr>
          <p:cNvGrpSpPr/>
          <p:nvPr/>
        </p:nvGrpSpPr>
        <p:grpSpPr>
          <a:xfrm>
            <a:off x="7369672" y="2010855"/>
            <a:ext cx="3512417" cy="3717967"/>
            <a:chOff x="7369672" y="1819943"/>
            <a:chExt cx="3512417" cy="3717967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240BD82-FCC2-49FF-B1FE-81FF51D393DC}"/>
                </a:ext>
              </a:extLst>
            </p:cNvPr>
            <p:cNvSpPr txBox="1"/>
            <p:nvPr/>
          </p:nvSpPr>
          <p:spPr>
            <a:xfrm>
              <a:off x="7602968" y="5168578"/>
              <a:ext cx="1351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Personnalité</a:t>
              </a:r>
            </a:p>
          </p:txBody>
        </p:sp>
        <p:pic>
          <p:nvPicPr>
            <p:cNvPr id="25" name="Picture 2" descr="Afficher l’image source">
              <a:extLst>
                <a:ext uri="{FF2B5EF4-FFF2-40B4-BE49-F238E27FC236}">
                  <a16:creationId xmlns:a16="http://schemas.microsoft.com/office/drawing/2014/main" id="{768D3297-E7BF-4FD0-9279-30F27FD84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59357" y="3464638"/>
              <a:ext cx="1329400" cy="162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6831E52-B0AA-4063-A57A-4E5F60EB6FA6}"/>
                </a:ext>
              </a:extLst>
            </p:cNvPr>
            <p:cNvSpPr txBox="1"/>
            <p:nvPr/>
          </p:nvSpPr>
          <p:spPr>
            <a:xfrm>
              <a:off x="9200347" y="2701984"/>
              <a:ext cx="168174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si l’on vit</a:t>
              </a:r>
              <a:br>
                <a:rPr lang="fr-FR" sz="2000" b="1" dirty="0">
                  <a:solidFill>
                    <a:srgbClr val="C00000"/>
                  </a:solidFill>
                </a:rPr>
              </a:br>
              <a:r>
                <a:rPr lang="fr-FR" sz="2000" b="1" dirty="0">
                  <a:solidFill>
                    <a:srgbClr val="C00000"/>
                  </a:solidFill>
                </a:rPr>
                <a:t>dans la PEUR</a:t>
              </a:r>
              <a:br>
                <a:rPr lang="fr-FR" sz="2000" b="1" dirty="0">
                  <a:solidFill>
                    <a:srgbClr val="C00000"/>
                  </a:solidFill>
                </a:rPr>
              </a:br>
              <a:r>
                <a:rPr lang="fr-FR" sz="2000" b="1" dirty="0">
                  <a:solidFill>
                    <a:srgbClr val="C00000"/>
                  </a:solidFill>
                </a:rPr>
                <a:t>et les pensées</a:t>
              </a:r>
              <a:br>
                <a:rPr lang="fr-FR" sz="2000" b="1" dirty="0">
                  <a:solidFill>
                    <a:srgbClr val="C00000"/>
                  </a:solidFill>
                </a:rPr>
              </a:br>
              <a:r>
                <a:rPr lang="fr-FR" sz="2000" b="1" dirty="0">
                  <a:solidFill>
                    <a:srgbClr val="C00000"/>
                  </a:solidFill>
                </a:rPr>
                <a:t>négatives</a:t>
              </a:r>
            </a:p>
          </p:txBody>
        </p:sp>
        <p:sp>
          <p:nvSpPr>
            <p:cNvPr id="10" name="Nuage 9">
              <a:extLst>
                <a:ext uri="{FF2B5EF4-FFF2-40B4-BE49-F238E27FC236}">
                  <a16:creationId xmlns:a16="http://schemas.microsoft.com/office/drawing/2014/main" id="{BE3DC058-5BD1-C6C5-62E1-46D34EDC7B5B}"/>
                </a:ext>
              </a:extLst>
            </p:cNvPr>
            <p:cNvSpPr/>
            <p:nvPr/>
          </p:nvSpPr>
          <p:spPr>
            <a:xfrm>
              <a:off x="7369672" y="1819943"/>
              <a:ext cx="1492083" cy="832408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i="1" dirty="0">
                  <a:solidFill>
                    <a:schemeClr val="tx1"/>
                  </a:solidFill>
                </a:rPr>
                <a:t>Moi</a:t>
              </a:r>
            </a:p>
            <a:p>
              <a:pPr algn="ctr"/>
              <a:r>
                <a:rPr lang="fr-FR" i="1" dirty="0">
                  <a:solidFill>
                    <a:schemeClr val="tx1"/>
                  </a:solidFill>
                </a:rPr>
                <a:t>intérieur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C31E68D-702F-1D3C-2584-86ED0D2106A2}"/>
              </a:ext>
            </a:extLst>
          </p:cNvPr>
          <p:cNvGrpSpPr/>
          <p:nvPr/>
        </p:nvGrpSpPr>
        <p:grpSpPr>
          <a:xfrm>
            <a:off x="7385914" y="2851972"/>
            <a:ext cx="1542272" cy="1583254"/>
            <a:chOff x="7375866" y="2691204"/>
            <a:chExt cx="1542272" cy="1583254"/>
          </a:xfrm>
        </p:grpSpPr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E167A036-748F-41B6-8B64-1B6A0A3FB4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866" y="2708384"/>
              <a:ext cx="349407" cy="1566074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AC834D95-16F5-4D3E-BC51-73979074695E}"/>
                </a:ext>
              </a:extLst>
            </p:cNvPr>
            <p:cNvCxnSpPr>
              <a:cxnSpLocks/>
            </p:cNvCxnSpPr>
            <p:nvPr/>
          </p:nvCxnSpPr>
          <p:spPr>
            <a:xfrm rot="153305" flipV="1">
              <a:off x="8625501" y="2691204"/>
              <a:ext cx="292637" cy="1566074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53D6C68-4637-4FE4-9391-4CF6B5F990F3}"/>
              </a:ext>
            </a:extLst>
          </p:cNvPr>
          <p:cNvGrpSpPr/>
          <p:nvPr/>
        </p:nvGrpSpPr>
        <p:grpSpPr>
          <a:xfrm>
            <a:off x="7740553" y="2970987"/>
            <a:ext cx="850188" cy="1594427"/>
            <a:chOff x="7740553" y="2679595"/>
            <a:chExt cx="850188" cy="1594427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363624A-1591-4381-AFA1-D12702CC5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553" y="2707708"/>
              <a:ext cx="343913" cy="1566314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AE926ABB-56B4-41D4-B30A-337D134A6FA4}"/>
                </a:ext>
              </a:extLst>
            </p:cNvPr>
            <p:cNvCxnSpPr>
              <a:cxnSpLocks/>
            </p:cNvCxnSpPr>
            <p:nvPr/>
          </p:nvCxnSpPr>
          <p:spPr>
            <a:xfrm>
              <a:off x="8267172" y="2679595"/>
              <a:ext cx="323569" cy="1583429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38E4C68-B939-F21A-34F4-717B5D65A4A5}"/>
              </a:ext>
            </a:extLst>
          </p:cNvPr>
          <p:cNvGrpSpPr/>
          <p:nvPr/>
        </p:nvGrpSpPr>
        <p:grpSpPr>
          <a:xfrm>
            <a:off x="6693710" y="4484110"/>
            <a:ext cx="3080552" cy="72813"/>
            <a:chOff x="3391270" y="4334336"/>
            <a:chExt cx="5007740" cy="54426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D6B1A62-9622-D01C-BEE2-B355E1E0AE63}"/>
                </a:ext>
              </a:extLst>
            </p:cNvPr>
            <p:cNvCxnSpPr>
              <a:cxnSpLocks/>
            </p:cNvCxnSpPr>
            <p:nvPr/>
          </p:nvCxnSpPr>
          <p:spPr>
            <a:xfrm>
              <a:off x="3391270" y="4334336"/>
              <a:ext cx="5007740" cy="0"/>
            </a:xfrm>
            <a:prstGeom prst="line">
              <a:avLst/>
            </a:prstGeom>
            <a:ln w="7620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762E87F7-EBD7-D71C-A22C-51C5AEFA0997}"/>
                </a:ext>
              </a:extLst>
            </p:cNvPr>
            <p:cNvCxnSpPr>
              <a:cxnSpLocks/>
            </p:cNvCxnSpPr>
            <p:nvPr/>
          </p:nvCxnSpPr>
          <p:spPr>
            <a:xfrm>
              <a:off x="3391270" y="4388762"/>
              <a:ext cx="5007740" cy="0"/>
            </a:xfrm>
            <a:prstGeom prst="line">
              <a:avLst/>
            </a:prstGeom>
            <a:ln w="76200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85612B1-A6BC-9672-1048-BBCCA5797F0F}"/>
              </a:ext>
            </a:extLst>
          </p:cNvPr>
          <p:cNvGrpSpPr/>
          <p:nvPr/>
        </p:nvGrpSpPr>
        <p:grpSpPr>
          <a:xfrm>
            <a:off x="7655829" y="3242696"/>
            <a:ext cx="1101071" cy="369332"/>
            <a:chOff x="7645781" y="2882888"/>
            <a:chExt cx="1101071" cy="369332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A4F1A90-512D-4BC7-9BED-7DFD8A647AAC}"/>
                </a:ext>
              </a:extLst>
            </p:cNvPr>
            <p:cNvSpPr txBox="1"/>
            <p:nvPr/>
          </p:nvSpPr>
          <p:spPr>
            <a:xfrm>
              <a:off x="7645781" y="2882888"/>
              <a:ext cx="11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Intuitions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FF982D2-6992-51CC-7620-166D7376E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6973" y="2882888"/>
              <a:ext cx="793765" cy="3665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CC97AC5-9117-F216-481F-9BA1262ACE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8852" y="2901341"/>
              <a:ext cx="851748" cy="336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CC193F2-2565-5B0E-5412-C55C4F945019}"/>
              </a:ext>
            </a:extLst>
          </p:cNvPr>
          <p:cNvSpPr/>
          <p:nvPr/>
        </p:nvSpPr>
        <p:spPr>
          <a:xfrm>
            <a:off x="6696685" y="2014904"/>
            <a:ext cx="4260584" cy="419465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AE78B6-10B5-3ACB-D54E-A20D3337CD4C}"/>
              </a:ext>
            </a:extLst>
          </p:cNvPr>
          <p:cNvSpPr/>
          <p:nvPr/>
        </p:nvSpPr>
        <p:spPr>
          <a:xfrm>
            <a:off x="6677678" y="1942465"/>
            <a:ext cx="4183398" cy="42670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439D65-6C0C-D523-B3E4-652C1FCF68B0}"/>
              </a:ext>
            </a:extLst>
          </p:cNvPr>
          <p:cNvSpPr/>
          <p:nvPr/>
        </p:nvSpPr>
        <p:spPr>
          <a:xfrm>
            <a:off x="6677483" y="2123401"/>
            <a:ext cx="4417276" cy="415454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AD7B9E-D484-A36F-63E8-7355AA40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28921-20D1-4941-AC2D-29F1EE3B2619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FF358D4-B9D2-1BA2-C8F9-0A7C95CB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31/01/2024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F76EAD2E-6AEE-F8B0-5274-E957D4D0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 © Jean Gayral 2024</a:t>
            </a:r>
          </a:p>
        </p:txBody>
      </p:sp>
    </p:spTree>
    <p:extLst>
      <p:ext uri="{BB962C8B-B14F-4D97-AF65-F5344CB8AC3E}">
        <p14:creationId xmlns:p14="http://schemas.microsoft.com/office/powerpoint/2010/main" val="22018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 animBg="1"/>
      <p:bldP spid="61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ABE9DA7-200F-A92E-600F-DE646EF90B28}"/>
              </a:ext>
            </a:extLst>
          </p:cNvPr>
          <p:cNvSpPr txBox="1"/>
          <p:nvPr/>
        </p:nvSpPr>
        <p:spPr>
          <a:xfrm>
            <a:off x="1344168" y="3215357"/>
            <a:ext cx="1034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 Comment fonctionne l</a:t>
            </a:r>
            <a:r>
              <a:rPr lang="fr-FR" sz="2800" b="1" dirty="0">
                <a:solidFill>
                  <a:srgbClr val="C00000"/>
                </a:solidFill>
              </a:rPr>
              <a:t>’esprit humain, conscient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sz="2800" b="1" dirty="0">
                <a:solidFill>
                  <a:srgbClr val="C00000"/>
                </a:solidFill>
              </a:rPr>
              <a:t>intelligent </a:t>
            </a:r>
            <a:r>
              <a:rPr lang="fr-FR" sz="2800" dirty="0"/>
              <a:t>?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FA41CC-C705-CA77-8297-85F54837E68C}"/>
              </a:ext>
            </a:extLst>
          </p:cNvPr>
          <p:cNvSpPr txBox="1"/>
          <p:nvPr/>
        </p:nvSpPr>
        <p:spPr>
          <a:xfrm>
            <a:off x="1344168" y="2296165"/>
            <a:ext cx="9875519" cy="63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 Qu’est ce que </a:t>
            </a:r>
            <a:r>
              <a:rPr lang="fr-FR" sz="2800" b="1" dirty="0">
                <a:solidFill>
                  <a:srgbClr val="C00000"/>
                </a:solidFill>
              </a:rPr>
              <a:t>l’intelligence artificielle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comment ça marche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983F17-DB0A-4C23-8786-BD7A2E100CEE}"/>
              </a:ext>
            </a:extLst>
          </p:cNvPr>
          <p:cNvSpPr txBox="1"/>
          <p:nvPr/>
        </p:nvSpPr>
        <p:spPr>
          <a:xfrm>
            <a:off x="1344168" y="4134549"/>
            <a:ext cx="941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 Ce que l’IA </a:t>
            </a:r>
            <a:r>
              <a:rPr lang="fr-FR" sz="2800" b="1" dirty="0">
                <a:solidFill>
                  <a:srgbClr val="C00000"/>
                </a:solidFill>
              </a:rPr>
              <a:t>peut faire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ce qu’elle ne </a:t>
            </a:r>
            <a:r>
              <a:rPr lang="fr-FR" sz="2800" b="1" dirty="0">
                <a:solidFill>
                  <a:srgbClr val="C00000"/>
                </a:solidFill>
              </a:rPr>
              <a:t>pourra jamais faire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02F169-070E-0339-BFDE-EB6B834A730D}"/>
              </a:ext>
            </a:extLst>
          </p:cNvPr>
          <p:cNvSpPr txBox="1"/>
          <p:nvPr/>
        </p:nvSpPr>
        <p:spPr>
          <a:xfrm>
            <a:off x="3104132" y="1124698"/>
            <a:ext cx="5675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de la conférence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0ABD5C-8757-8EC9-5F6B-6A73154966FE}"/>
              </a:ext>
            </a:extLst>
          </p:cNvPr>
          <p:cNvSpPr txBox="1"/>
          <p:nvPr/>
        </p:nvSpPr>
        <p:spPr>
          <a:xfrm>
            <a:off x="1344168" y="4943865"/>
            <a:ext cx="757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 Quels sont les </a:t>
            </a:r>
            <a:r>
              <a:rPr lang="fr-FR" sz="2800" b="1" dirty="0">
                <a:solidFill>
                  <a:srgbClr val="C00000"/>
                </a:solidFill>
              </a:rPr>
              <a:t>bienfaits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les </a:t>
            </a:r>
            <a:r>
              <a:rPr lang="fr-FR" sz="2800" b="1" dirty="0">
                <a:solidFill>
                  <a:srgbClr val="C00000"/>
                </a:solidFill>
              </a:rPr>
              <a:t>dangers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l’IA ?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A6E1C2-CF69-6A05-59DA-2FEA59B0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0C0ACC-D62F-03EF-D31A-A31BD74B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3694D5-D061-DB0B-55F4-8A1B79D7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4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CA1204-00B9-0231-EBE5-95AEBA2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ABDB0D-BD4D-6EC7-38B8-7D2E3319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A81C37-743C-A1BF-A1BA-F4281545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86DF39-BE9E-0951-74E9-4F945762915D}"/>
              </a:ext>
            </a:extLst>
          </p:cNvPr>
          <p:cNvSpPr txBox="1"/>
          <p:nvPr/>
        </p:nvSpPr>
        <p:spPr>
          <a:xfrm>
            <a:off x="1761356" y="1010759"/>
            <a:ext cx="820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améliorer l’interaction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les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cerveaux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25FF00-2899-E974-96E5-519FC003C132}"/>
              </a:ext>
            </a:extLst>
          </p:cNvPr>
          <p:cNvSpPr txBox="1"/>
          <p:nvPr/>
        </p:nvSpPr>
        <p:spPr>
          <a:xfrm>
            <a:off x="1502543" y="1914502"/>
            <a:ext cx="9123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fr-FR" sz="2000" b="1" i="0" dirty="0">
                <a:solidFill>
                  <a:srgbClr val="C00000"/>
                </a:solidFill>
                <a:effectLst/>
                <a:latin typeface="Söhne"/>
              </a:rPr>
              <a:t>En écoutant notre petite voix intérieure</a:t>
            </a:r>
            <a:r>
              <a:rPr lang="fr-FR" sz="2000" b="0" i="0" dirty="0">
                <a:effectLst/>
                <a:latin typeface="Söhne"/>
              </a:rPr>
              <a:t>. El</a:t>
            </a:r>
            <a:r>
              <a:rPr lang="fr-FR" sz="2000" dirty="0">
                <a:latin typeface="Söhne"/>
              </a:rPr>
              <a:t>le est toujours ténue et nous</a:t>
            </a:r>
            <a:br>
              <a:rPr lang="fr-FR" sz="2000" dirty="0">
                <a:latin typeface="Söhne"/>
              </a:rPr>
            </a:br>
            <a:r>
              <a:rPr lang="fr-FR" sz="2000" dirty="0">
                <a:latin typeface="Söhne"/>
              </a:rPr>
              <a:t>parvient de diverses manières (voix, sensation, savoir, image, synchronicité, etc…)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40EDC4-3ABB-F21B-03ED-7BCAAF998B69}"/>
              </a:ext>
            </a:extLst>
          </p:cNvPr>
          <p:cNvSpPr txBox="1"/>
          <p:nvPr/>
        </p:nvSpPr>
        <p:spPr>
          <a:xfrm>
            <a:off x="1502543" y="4134294"/>
            <a:ext cx="898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i="0" dirty="0">
                <a:effectLst/>
                <a:latin typeface="Söhne"/>
              </a:rPr>
              <a:t>2.    </a:t>
            </a:r>
            <a:r>
              <a:rPr lang="fr-FR" sz="2000" b="1" i="0" dirty="0">
                <a:solidFill>
                  <a:srgbClr val="C00000"/>
                </a:solidFill>
                <a:effectLst/>
                <a:latin typeface="Söhne"/>
              </a:rPr>
              <a:t>En prenant garde à notre mental</a:t>
            </a:r>
            <a:r>
              <a:rPr lang="fr-FR" sz="2000" b="0" i="0" dirty="0">
                <a:effectLst/>
                <a:latin typeface="Söhne"/>
              </a:rPr>
              <a:t>. Il s’exprime toujours de manière bruyante, il</a:t>
            </a:r>
          </a:p>
          <a:p>
            <a:r>
              <a:rPr lang="fr-FR" sz="2000" dirty="0">
                <a:latin typeface="Söhne"/>
              </a:rPr>
              <a:t>       sait toujours tout, il veut avoir raison et satisfaire notre égo est son seul objectif.</a:t>
            </a:r>
            <a:r>
              <a:rPr lang="fr-FR" sz="2000" b="0" i="0" dirty="0">
                <a:effectLst/>
                <a:latin typeface="Söhne"/>
              </a:rPr>
              <a:t> </a:t>
            </a:r>
          </a:p>
          <a:p>
            <a:r>
              <a:rPr lang="fr-FR" sz="2000" dirty="0">
                <a:latin typeface="Söhne"/>
              </a:rPr>
              <a:t>       Il faut donc s’en méfier car il cherche à </a:t>
            </a:r>
            <a:r>
              <a:rPr lang="fr-FR" sz="2000" b="1" dirty="0">
                <a:solidFill>
                  <a:srgbClr val="C00000"/>
                </a:solidFill>
                <a:latin typeface="Söhne"/>
              </a:rPr>
              <a:t>contester notre petite voix intérieure</a:t>
            </a:r>
            <a:r>
              <a:rPr lang="fr-FR" sz="2000" dirty="0">
                <a:latin typeface="Söhne"/>
              </a:rPr>
              <a:t>.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72425E-F074-4842-3328-431B8649ADF0}"/>
              </a:ext>
            </a:extLst>
          </p:cNvPr>
          <p:cNvSpPr txBox="1"/>
          <p:nvPr/>
        </p:nvSpPr>
        <p:spPr>
          <a:xfrm>
            <a:off x="2077398" y="2652521"/>
            <a:ext cx="8262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     </a:t>
            </a:r>
            <a:r>
              <a:rPr lang="fr-FR" sz="2000" dirty="0">
                <a:sym typeface="Wingdings" panose="05000000000000000000" pitchFamily="2" charset="2"/>
              </a:rPr>
              <a:t></a:t>
            </a:r>
            <a:r>
              <a:rPr lang="fr-FR" sz="2000" dirty="0"/>
              <a:t>  Il convient de faire confiance à son </a:t>
            </a:r>
            <a:r>
              <a:rPr lang="fr-FR" sz="2000" b="1" dirty="0">
                <a:solidFill>
                  <a:srgbClr val="C00000"/>
                </a:solidFill>
              </a:rPr>
              <a:t>Moi intérieur </a:t>
            </a:r>
            <a:r>
              <a:rPr lang="fr-FR" sz="2000" dirty="0"/>
              <a:t>car il est toujours</a:t>
            </a:r>
            <a:br>
              <a:rPr lang="fr-FR" sz="2000" dirty="0"/>
            </a:br>
            <a:r>
              <a:rPr lang="fr-FR" sz="2000" dirty="0"/>
              <a:t>           bienveillant à notre égard et disposé à nous aider. La pratique régulière </a:t>
            </a:r>
            <a:br>
              <a:rPr lang="fr-FR" sz="2000" dirty="0"/>
            </a:br>
            <a:r>
              <a:rPr lang="fr-FR" sz="2000" dirty="0"/>
              <a:t>           de la </a:t>
            </a:r>
            <a:r>
              <a:rPr lang="fr-FR" sz="2000" b="1" dirty="0">
                <a:solidFill>
                  <a:srgbClr val="C00000"/>
                </a:solidFill>
              </a:rPr>
              <a:t>méditation</a:t>
            </a:r>
            <a:r>
              <a:rPr lang="fr-FR" sz="2000" dirty="0"/>
              <a:t> facilite grandement le dialogue intérieur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4CD2DD-F8DE-A3E6-7C84-ED7EFB55B157}"/>
              </a:ext>
            </a:extLst>
          </p:cNvPr>
          <p:cNvSpPr txBox="1"/>
          <p:nvPr/>
        </p:nvSpPr>
        <p:spPr>
          <a:xfrm>
            <a:off x="1978186" y="5255955"/>
            <a:ext cx="850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      </a:t>
            </a:r>
            <a:r>
              <a:rPr lang="fr-FR" sz="2000" dirty="0">
                <a:sym typeface="Wingdings" panose="05000000000000000000" pitchFamily="2" charset="2"/>
              </a:rPr>
              <a:t>  </a:t>
            </a:r>
            <a:r>
              <a:rPr lang="fr-FR" sz="2000" dirty="0"/>
              <a:t>Il convient de toujours se poser la question « est-ce que cela flatte ou </a:t>
            </a:r>
            <a:br>
              <a:rPr lang="fr-FR" sz="2000" dirty="0"/>
            </a:br>
            <a:r>
              <a:rPr lang="fr-FR" sz="2000" dirty="0"/>
              <a:t>            satisfait </a:t>
            </a:r>
            <a:r>
              <a:rPr lang="fr-FR" sz="2000" b="1" dirty="0">
                <a:solidFill>
                  <a:srgbClr val="C00000"/>
                </a:solidFill>
              </a:rPr>
              <a:t>mon égo</a:t>
            </a:r>
            <a:r>
              <a:rPr lang="fr-FR" sz="2000" dirty="0"/>
              <a:t> ? ». Si la réponse est "oui", c’est notre mental qui parle !</a:t>
            </a:r>
          </a:p>
        </p:txBody>
      </p:sp>
    </p:spTree>
    <p:extLst>
      <p:ext uri="{BB962C8B-B14F-4D97-AF65-F5344CB8AC3E}">
        <p14:creationId xmlns:p14="http://schemas.microsoft.com/office/powerpoint/2010/main" val="4622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5F8E27-A06B-7A83-E881-F7C1E176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F5D51A-2E47-5FEF-2765-6987E32B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D93614-D9A0-9001-DE6D-0BB97859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C356B-560D-3121-98C6-9C158BFFF04D}"/>
              </a:ext>
            </a:extLst>
          </p:cNvPr>
          <p:cNvSpPr txBox="1"/>
          <p:nvPr/>
        </p:nvSpPr>
        <p:spPr>
          <a:xfrm>
            <a:off x="2317403" y="2773135"/>
            <a:ext cx="6822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Reconnaître</a:t>
            </a: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un visage et l’émotion qu’il exprime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3A9EFE-39F0-7C45-C8DA-AC9A168282C4}"/>
              </a:ext>
            </a:extLst>
          </p:cNvPr>
          <p:cNvSpPr txBox="1"/>
          <p:nvPr/>
        </p:nvSpPr>
        <p:spPr>
          <a:xfrm>
            <a:off x="1687169" y="1010759"/>
            <a:ext cx="8355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sont les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"vrais talents"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notre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cerveau droit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334A9D-377C-2756-7F46-62DEF823C015}"/>
              </a:ext>
            </a:extLst>
          </p:cNvPr>
          <p:cNvSpPr txBox="1"/>
          <p:nvPr/>
        </p:nvSpPr>
        <p:spPr>
          <a:xfrm>
            <a:off x="2054852" y="1884179"/>
            <a:ext cx="8082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"vrais talents" du cerveau droit </a:t>
            </a: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sont d’une variété et d’une richesse insoupçonnées</a:t>
            </a: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 fondent une large part de notre intelligence.</a:t>
            </a:r>
            <a:endParaRPr lang="fr-F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E56128-A618-C62F-E8FB-1B094DCF3736}"/>
              </a:ext>
            </a:extLst>
          </p:cNvPr>
          <p:cNvSpPr txBox="1"/>
          <p:nvPr/>
        </p:nvSpPr>
        <p:spPr>
          <a:xfrm>
            <a:off x="2317403" y="3162426"/>
            <a:ext cx="6822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ire un sentiment </a:t>
            </a: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dans les yeux de quelqu’un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57E56D-AAAC-683B-2CE8-301E0FDB2F4B}"/>
              </a:ext>
            </a:extLst>
          </p:cNvPr>
          <p:cNvSpPr txBox="1"/>
          <p:nvPr/>
        </p:nvSpPr>
        <p:spPr>
          <a:xfrm>
            <a:off x="2317403" y="3587943"/>
            <a:ext cx="6822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pprécier</a:t>
            </a: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une œuvre musicale</a:t>
            </a: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une peinture ou un poème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3E91AB-33B3-E996-8A29-E0B9B0FC2805}"/>
              </a:ext>
            </a:extLst>
          </p:cNvPr>
          <p:cNvSpPr txBox="1"/>
          <p:nvPr/>
        </p:nvSpPr>
        <p:spPr>
          <a:xfrm>
            <a:off x="2317403" y="3986289"/>
            <a:ext cx="6822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Recevoir</a:t>
            </a: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régulièrement des intuitions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1DCA0D-22B1-A932-CB67-DADE54ABFFB9}"/>
              </a:ext>
            </a:extLst>
          </p:cNvPr>
          <p:cNvSpPr txBox="1"/>
          <p:nvPr/>
        </p:nvSpPr>
        <p:spPr>
          <a:xfrm>
            <a:off x="2317403" y="4375592"/>
            <a:ext cx="6822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Ressentir</a:t>
            </a: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 qu’il faut le faire » ou « qu’il ne faut pas le faire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828594-D1DA-6E82-4B17-85FB3B71FF3A}"/>
              </a:ext>
            </a:extLst>
          </p:cNvPr>
          <p:cNvSpPr txBox="1"/>
          <p:nvPr/>
        </p:nvSpPr>
        <p:spPr>
          <a:xfrm>
            <a:off x="2317403" y="4746784"/>
            <a:ext cx="6822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S’orienter</a:t>
            </a: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dans l’espace et dans le temps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DBA1E8-1FC3-C172-AF2D-1367BAE1DF30}"/>
              </a:ext>
            </a:extLst>
          </p:cNvPr>
          <p:cNvSpPr txBox="1"/>
          <p:nvPr/>
        </p:nvSpPr>
        <p:spPr>
          <a:xfrm>
            <a:off x="2326456" y="5172310"/>
            <a:ext cx="6822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Avoir conscience </a:t>
            </a: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soi et de son existence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683626-ABF6-E3E1-6AFB-6ECF0006BE37}"/>
              </a:ext>
            </a:extLst>
          </p:cNvPr>
          <p:cNvSpPr txBox="1"/>
          <p:nvPr/>
        </p:nvSpPr>
        <p:spPr>
          <a:xfrm>
            <a:off x="2317402" y="5559632"/>
            <a:ext cx="82932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Elever notre niveau de conscience 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fr-FR" sz="2000" kern="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qui nous </a:t>
            </a:r>
            <a:r>
              <a:rPr lang="fr-FR" sz="2000" kern="0" dirty="0">
                <a:solidFill>
                  <a:srgbClr val="3E3D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ouvre à plus de vérité </a:t>
            </a:r>
            <a:endParaRPr lang="fr-FR" sz="2000" kern="0" dirty="0">
              <a:solidFill>
                <a:srgbClr val="3E3D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E93282-80A0-E886-03C2-A55A4EF76595}"/>
              </a:ext>
            </a:extLst>
          </p:cNvPr>
          <p:cNvSpPr txBox="1"/>
          <p:nvPr/>
        </p:nvSpPr>
        <p:spPr>
          <a:xfrm>
            <a:off x="10714586" y="5911148"/>
            <a:ext cx="63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099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23D7441E-945E-6FFF-5F9E-D6EF6F85A755}"/>
              </a:ext>
            </a:extLst>
          </p:cNvPr>
          <p:cNvSpPr/>
          <p:nvPr/>
        </p:nvSpPr>
        <p:spPr>
          <a:xfrm>
            <a:off x="1927887" y="1582618"/>
            <a:ext cx="8257356" cy="4744593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 W3" charset="-128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D95EFED-E871-0172-801D-37FC9F907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9" t="39125" r="41645" b="35584"/>
          <a:stretch/>
        </p:blipFill>
        <p:spPr bwMode="auto">
          <a:xfrm>
            <a:off x="4473053" y="2450289"/>
            <a:ext cx="3783911" cy="34030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4525F0-9DDC-FA14-E0ED-1AECE98E8254}"/>
              </a:ext>
            </a:extLst>
          </p:cNvPr>
          <p:cNvGrpSpPr/>
          <p:nvPr/>
        </p:nvGrpSpPr>
        <p:grpSpPr>
          <a:xfrm>
            <a:off x="1957362" y="4664548"/>
            <a:ext cx="8527782" cy="1487180"/>
            <a:chOff x="1957362" y="4664548"/>
            <a:chExt cx="8527782" cy="1487180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84CA8FCA-5F89-05B4-BF8E-26841F753101}"/>
                </a:ext>
              </a:extLst>
            </p:cNvPr>
            <p:cNvGrpSpPr/>
            <p:nvPr/>
          </p:nvGrpSpPr>
          <p:grpSpPr>
            <a:xfrm>
              <a:off x="1957362" y="4664548"/>
              <a:ext cx="8527782" cy="962884"/>
              <a:chOff x="1957362" y="4664548"/>
              <a:chExt cx="8527782" cy="962884"/>
            </a:xfrm>
          </p:grpSpPr>
          <p:sp>
            <p:nvSpPr>
              <p:cNvPr id="8" name="Rectangular Callout 9">
                <a:extLst>
                  <a:ext uri="{FF2B5EF4-FFF2-40B4-BE49-F238E27FC236}">
                    <a16:creationId xmlns:a16="http://schemas.microsoft.com/office/drawing/2014/main" id="{C9030F54-A78F-D737-6D23-A0EE469CD7A3}"/>
                  </a:ext>
                </a:extLst>
              </p:cNvPr>
              <p:cNvSpPr/>
              <p:nvPr/>
            </p:nvSpPr>
            <p:spPr>
              <a:xfrm>
                <a:off x="1957362" y="4665899"/>
                <a:ext cx="2244365" cy="961533"/>
              </a:xfrm>
              <a:prstGeom prst="wedgeRectCallout">
                <a:avLst>
                  <a:gd name="adj1" fmla="val 90855"/>
                  <a:gd name="adj2" fmla="val -4631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H" sz="1400" dirty="0">
                    <a:solidFill>
                      <a:schemeClr val="tx1"/>
                    </a:solidFill>
                  </a:rPr>
                  <a:t>La technologie </a:t>
                </a:r>
                <a:r>
                  <a:rPr lang="fr-CH" sz="1400" b="1" i="1" dirty="0">
                    <a:solidFill>
                      <a:schemeClr val="tx1"/>
                    </a:solidFill>
                  </a:rPr>
                  <a:t>Hemi-Sync</a:t>
                </a:r>
                <a:r>
                  <a:rPr lang="fr-CH" sz="1400" dirty="0">
                    <a:solidFill>
                      <a:schemeClr val="tx1"/>
                    </a:solidFill>
                  </a:rPr>
                  <a:t> consiste à envoyer des sons de </a:t>
                </a:r>
                <a:r>
                  <a:rPr lang="fr-CH" sz="1400" b="1" dirty="0">
                    <a:solidFill>
                      <a:srgbClr val="C00000"/>
                    </a:solidFill>
                  </a:rPr>
                  <a:t>fréquences différentes dans chaque oreille</a:t>
                </a:r>
              </a:p>
            </p:txBody>
          </p:sp>
          <p:sp>
            <p:nvSpPr>
              <p:cNvPr id="9" name="Rectangular Callout 9">
                <a:extLst>
                  <a:ext uri="{FF2B5EF4-FFF2-40B4-BE49-F238E27FC236}">
                    <a16:creationId xmlns:a16="http://schemas.microsoft.com/office/drawing/2014/main" id="{DC47E31F-B4D5-D91B-1528-59EF9E776D1D}"/>
                  </a:ext>
                </a:extLst>
              </p:cNvPr>
              <p:cNvSpPr/>
              <p:nvPr/>
            </p:nvSpPr>
            <p:spPr>
              <a:xfrm>
                <a:off x="8240779" y="4664548"/>
                <a:ext cx="2244365" cy="961533"/>
              </a:xfrm>
              <a:prstGeom prst="wedgeRectCallout">
                <a:avLst>
                  <a:gd name="adj1" fmla="val -79313"/>
                  <a:gd name="adj2" fmla="val -468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H" sz="1400" dirty="0">
                    <a:solidFill>
                      <a:schemeClr val="tx1"/>
                    </a:solidFill>
                  </a:rPr>
                  <a:t>La technologie </a:t>
                </a:r>
                <a:r>
                  <a:rPr lang="fr-CH" sz="1400" b="1" i="1" dirty="0">
                    <a:solidFill>
                      <a:schemeClr val="tx1"/>
                    </a:solidFill>
                  </a:rPr>
                  <a:t>Hemi-Sync</a:t>
                </a:r>
                <a:r>
                  <a:rPr lang="fr-CH" sz="1400" dirty="0">
                    <a:solidFill>
                      <a:schemeClr val="tx1"/>
                    </a:solidFill>
                  </a:rPr>
                  <a:t> consiste à envoyer des sons de </a:t>
                </a:r>
                <a:r>
                  <a:rPr lang="fr-CH" sz="1400" b="1" dirty="0">
                    <a:solidFill>
                      <a:srgbClr val="C00000"/>
                    </a:solidFill>
                  </a:rPr>
                  <a:t>fréquences différentes dans chaque oreille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F6B0E4-1FCC-625D-4F97-2F8083EBE0D2}"/>
                </a:ext>
              </a:extLst>
            </p:cNvPr>
            <p:cNvSpPr/>
            <p:nvPr/>
          </p:nvSpPr>
          <p:spPr>
            <a:xfrm>
              <a:off x="5008710" y="5920896"/>
              <a:ext cx="266130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900" i="1" dirty="0" err="1"/>
                <a:t>Hemi-Sync</a:t>
              </a:r>
              <a:r>
                <a:rPr lang="fr-CH" sz="900" baseline="30000" dirty="0"/>
                <a:t>® </a:t>
              </a:r>
              <a:r>
                <a:rPr lang="fr-CH" sz="900" dirty="0"/>
                <a:t>a fait l’objet d’un brevet déposé en 1975 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934C070-2ECC-C0B4-D9EB-80D4CB74269A}"/>
              </a:ext>
            </a:extLst>
          </p:cNvPr>
          <p:cNvSpPr txBox="1"/>
          <p:nvPr/>
        </p:nvSpPr>
        <p:spPr>
          <a:xfrm>
            <a:off x="1693261" y="1073589"/>
            <a:ext cx="838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se produisent les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expansions de conscience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3F8962E-C97B-85ED-D38F-674E9186CDA3}"/>
              </a:ext>
            </a:extLst>
          </p:cNvPr>
          <p:cNvGrpSpPr/>
          <p:nvPr/>
        </p:nvGrpSpPr>
        <p:grpSpPr>
          <a:xfrm>
            <a:off x="1703512" y="2341299"/>
            <a:ext cx="6277140" cy="1326452"/>
            <a:chOff x="1703512" y="2341299"/>
            <a:chExt cx="6277140" cy="1326452"/>
          </a:xfrm>
        </p:grpSpPr>
        <p:sp>
          <p:nvSpPr>
            <p:cNvPr id="11" name="Rectangular Callout 9">
              <a:extLst>
                <a:ext uri="{FF2B5EF4-FFF2-40B4-BE49-F238E27FC236}">
                  <a16:creationId xmlns:a16="http://schemas.microsoft.com/office/drawing/2014/main" id="{292F6B4C-37B1-4F22-2065-BC8F72DE4E66}"/>
                </a:ext>
              </a:extLst>
            </p:cNvPr>
            <p:cNvSpPr/>
            <p:nvPr/>
          </p:nvSpPr>
          <p:spPr>
            <a:xfrm>
              <a:off x="1703512" y="2472774"/>
              <a:ext cx="2244365" cy="1144842"/>
            </a:xfrm>
            <a:prstGeom prst="wedgeRectCallout">
              <a:avLst>
                <a:gd name="adj1" fmla="val 148693"/>
                <a:gd name="adj2" fmla="val 2040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400" dirty="0">
                  <a:solidFill>
                    <a:schemeClr val="tx1"/>
                  </a:solidFill>
                </a:rPr>
                <a:t>Le cerveau génère alors une </a:t>
              </a:r>
              <a:r>
                <a:rPr lang="fr-CH" sz="1400" b="1" dirty="0">
                  <a:solidFill>
                    <a:schemeClr val="tx1"/>
                  </a:solidFill>
                </a:rPr>
                <a:t>onde cérébrale </a:t>
              </a:r>
              <a:r>
                <a:rPr lang="fr-CH" sz="1400" dirty="0">
                  <a:solidFill>
                    <a:schemeClr val="tx1"/>
                  </a:solidFill>
                </a:rPr>
                <a:t>égale à la différence des deux sons qui provoque une soudaine </a:t>
              </a:r>
              <a:r>
                <a:rPr lang="fr-CH" sz="1400" b="1" dirty="0">
                  <a:solidFill>
                    <a:srgbClr val="C00000"/>
                  </a:solidFill>
                </a:rPr>
                <a:t>expansion de conscience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B85EBD3-C48C-68C8-CFC5-762D9319F215}"/>
                </a:ext>
              </a:extLst>
            </p:cNvPr>
            <p:cNvSpPr/>
            <p:nvPr/>
          </p:nvSpPr>
          <p:spPr>
            <a:xfrm>
              <a:off x="4596429" y="2341299"/>
              <a:ext cx="3384223" cy="1326452"/>
            </a:xfrm>
            <a:custGeom>
              <a:avLst/>
              <a:gdLst>
                <a:gd name="connsiteX0" fmla="*/ 0 w 3384223"/>
                <a:gd name="connsiteY0" fmla="*/ 1121789 h 1150070"/>
                <a:gd name="connsiteX1" fmla="*/ 94268 w 3384223"/>
                <a:gd name="connsiteY1" fmla="*/ 1055802 h 1150070"/>
                <a:gd name="connsiteX2" fmla="*/ 131975 w 3384223"/>
                <a:gd name="connsiteY2" fmla="*/ 1140643 h 1150070"/>
                <a:gd name="connsiteX3" fmla="*/ 216816 w 3384223"/>
                <a:gd name="connsiteY3" fmla="*/ 1112363 h 1150070"/>
                <a:gd name="connsiteX4" fmla="*/ 301658 w 3384223"/>
                <a:gd name="connsiteY4" fmla="*/ 1102936 h 1150070"/>
                <a:gd name="connsiteX5" fmla="*/ 311084 w 3384223"/>
                <a:gd name="connsiteY5" fmla="*/ 1084082 h 1150070"/>
                <a:gd name="connsiteX6" fmla="*/ 348792 w 3384223"/>
                <a:gd name="connsiteY6" fmla="*/ 1112363 h 1150070"/>
                <a:gd name="connsiteX7" fmla="*/ 499620 w 3384223"/>
                <a:gd name="connsiteY7" fmla="*/ 1074655 h 1150070"/>
                <a:gd name="connsiteX8" fmla="*/ 527901 w 3384223"/>
                <a:gd name="connsiteY8" fmla="*/ 1065229 h 1150070"/>
                <a:gd name="connsiteX9" fmla="*/ 650449 w 3384223"/>
                <a:gd name="connsiteY9" fmla="*/ 1150070 h 1150070"/>
                <a:gd name="connsiteX10" fmla="*/ 857839 w 3384223"/>
                <a:gd name="connsiteY10" fmla="*/ 1093509 h 1150070"/>
                <a:gd name="connsiteX11" fmla="*/ 876693 w 3384223"/>
                <a:gd name="connsiteY11" fmla="*/ 1055802 h 1150070"/>
                <a:gd name="connsiteX12" fmla="*/ 1046375 w 3384223"/>
                <a:gd name="connsiteY12" fmla="*/ 1046375 h 1150070"/>
                <a:gd name="connsiteX13" fmla="*/ 1150070 w 3384223"/>
                <a:gd name="connsiteY13" fmla="*/ 1093509 h 1150070"/>
                <a:gd name="connsiteX14" fmla="*/ 1300899 w 3384223"/>
                <a:gd name="connsiteY14" fmla="*/ 1055802 h 1150070"/>
                <a:gd name="connsiteX15" fmla="*/ 1395167 w 3384223"/>
                <a:gd name="connsiteY15" fmla="*/ 1102936 h 1150070"/>
                <a:gd name="connsiteX16" fmla="*/ 1498862 w 3384223"/>
                <a:gd name="connsiteY16" fmla="*/ 1065229 h 1150070"/>
                <a:gd name="connsiteX17" fmla="*/ 1593130 w 3384223"/>
                <a:gd name="connsiteY17" fmla="*/ 1102936 h 1150070"/>
                <a:gd name="connsiteX18" fmla="*/ 1677971 w 3384223"/>
                <a:gd name="connsiteY18" fmla="*/ 1093509 h 1150070"/>
                <a:gd name="connsiteX19" fmla="*/ 1753385 w 3384223"/>
                <a:gd name="connsiteY19" fmla="*/ 0 h 1150070"/>
                <a:gd name="connsiteX20" fmla="*/ 1847653 w 3384223"/>
                <a:gd name="connsiteY20" fmla="*/ 1065229 h 1150070"/>
                <a:gd name="connsiteX21" fmla="*/ 1951348 w 3384223"/>
                <a:gd name="connsiteY21" fmla="*/ 1074655 h 1150070"/>
                <a:gd name="connsiteX22" fmla="*/ 2036190 w 3384223"/>
                <a:gd name="connsiteY22" fmla="*/ 1027521 h 1150070"/>
                <a:gd name="connsiteX23" fmla="*/ 2130458 w 3384223"/>
                <a:gd name="connsiteY23" fmla="*/ 1065229 h 1150070"/>
                <a:gd name="connsiteX24" fmla="*/ 2328420 w 3384223"/>
                <a:gd name="connsiteY24" fmla="*/ 1036948 h 1150070"/>
                <a:gd name="connsiteX25" fmla="*/ 2403835 w 3384223"/>
                <a:gd name="connsiteY25" fmla="*/ 1055802 h 1150070"/>
                <a:gd name="connsiteX26" fmla="*/ 2469823 w 3384223"/>
                <a:gd name="connsiteY26" fmla="*/ 1093509 h 1150070"/>
                <a:gd name="connsiteX27" fmla="*/ 2564091 w 3384223"/>
                <a:gd name="connsiteY27" fmla="*/ 1036948 h 1150070"/>
                <a:gd name="connsiteX28" fmla="*/ 2771480 w 3384223"/>
                <a:gd name="connsiteY28" fmla="*/ 1093509 h 1150070"/>
                <a:gd name="connsiteX29" fmla="*/ 2837468 w 3384223"/>
                <a:gd name="connsiteY29" fmla="*/ 1008668 h 1150070"/>
                <a:gd name="connsiteX30" fmla="*/ 2960016 w 3384223"/>
                <a:gd name="connsiteY30" fmla="*/ 1055802 h 1150070"/>
                <a:gd name="connsiteX31" fmla="*/ 3139126 w 3384223"/>
                <a:gd name="connsiteY31" fmla="*/ 1093509 h 1150070"/>
                <a:gd name="connsiteX32" fmla="*/ 3167406 w 3384223"/>
                <a:gd name="connsiteY32" fmla="*/ 1018095 h 1150070"/>
                <a:gd name="connsiteX33" fmla="*/ 3384223 w 3384223"/>
                <a:gd name="connsiteY33" fmla="*/ 1074655 h 1150070"/>
                <a:gd name="connsiteX34" fmla="*/ 3384223 w 3384223"/>
                <a:gd name="connsiteY34" fmla="*/ 1074655 h 115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4223" h="1150070">
                  <a:moveTo>
                    <a:pt x="0" y="1121789"/>
                  </a:moveTo>
                  <a:lnTo>
                    <a:pt x="94268" y="1055802"/>
                  </a:lnTo>
                  <a:lnTo>
                    <a:pt x="131975" y="1140643"/>
                  </a:lnTo>
                  <a:lnTo>
                    <a:pt x="216816" y="1112363"/>
                  </a:lnTo>
                  <a:lnTo>
                    <a:pt x="301658" y="1102936"/>
                  </a:lnTo>
                  <a:lnTo>
                    <a:pt x="311084" y="1084082"/>
                  </a:lnTo>
                  <a:lnTo>
                    <a:pt x="348792" y="1112363"/>
                  </a:lnTo>
                  <a:lnTo>
                    <a:pt x="499620" y="1074655"/>
                  </a:lnTo>
                  <a:lnTo>
                    <a:pt x="527901" y="1065229"/>
                  </a:lnTo>
                  <a:lnTo>
                    <a:pt x="650449" y="1150070"/>
                  </a:lnTo>
                  <a:lnTo>
                    <a:pt x="857839" y="1093509"/>
                  </a:lnTo>
                  <a:lnTo>
                    <a:pt x="876693" y="1055802"/>
                  </a:lnTo>
                  <a:lnTo>
                    <a:pt x="1046375" y="1046375"/>
                  </a:lnTo>
                  <a:lnTo>
                    <a:pt x="1150070" y="1093509"/>
                  </a:lnTo>
                  <a:lnTo>
                    <a:pt x="1300899" y="1055802"/>
                  </a:lnTo>
                  <a:lnTo>
                    <a:pt x="1395167" y="1102936"/>
                  </a:lnTo>
                  <a:lnTo>
                    <a:pt x="1498862" y="1065229"/>
                  </a:lnTo>
                  <a:lnTo>
                    <a:pt x="1593130" y="1102936"/>
                  </a:lnTo>
                  <a:lnTo>
                    <a:pt x="1677971" y="1093509"/>
                  </a:lnTo>
                  <a:lnTo>
                    <a:pt x="1753385" y="0"/>
                  </a:lnTo>
                  <a:lnTo>
                    <a:pt x="1847653" y="1065229"/>
                  </a:lnTo>
                  <a:lnTo>
                    <a:pt x="1951348" y="1074655"/>
                  </a:lnTo>
                  <a:lnTo>
                    <a:pt x="2036190" y="1027521"/>
                  </a:lnTo>
                  <a:lnTo>
                    <a:pt x="2130458" y="1065229"/>
                  </a:lnTo>
                  <a:lnTo>
                    <a:pt x="2328420" y="1036948"/>
                  </a:lnTo>
                  <a:lnTo>
                    <a:pt x="2403835" y="1055802"/>
                  </a:lnTo>
                  <a:lnTo>
                    <a:pt x="2469823" y="1093509"/>
                  </a:lnTo>
                  <a:lnTo>
                    <a:pt x="2564091" y="1036948"/>
                  </a:lnTo>
                  <a:lnTo>
                    <a:pt x="2771480" y="1093509"/>
                  </a:lnTo>
                  <a:lnTo>
                    <a:pt x="2837468" y="1008668"/>
                  </a:lnTo>
                  <a:lnTo>
                    <a:pt x="2960016" y="1055802"/>
                  </a:lnTo>
                  <a:lnTo>
                    <a:pt x="3139126" y="1093509"/>
                  </a:lnTo>
                  <a:lnTo>
                    <a:pt x="3167406" y="1018095"/>
                  </a:lnTo>
                  <a:lnTo>
                    <a:pt x="3384223" y="1074655"/>
                  </a:lnTo>
                  <a:lnTo>
                    <a:pt x="3384223" y="1074655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6E3842-221A-96F1-9F2F-1AFC3FEF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3BC454-DFB7-0C9A-104B-30BF9441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DBBD2B-C9C4-A03F-6E03-943AD473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32</a:t>
            </a:fld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B6CD511-6102-C2A4-8241-78E912CB69C7}"/>
              </a:ext>
            </a:extLst>
          </p:cNvPr>
          <p:cNvGrpSpPr/>
          <p:nvPr/>
        </p:nvGrpSpPr>
        <p:grpSpPr>
          <a:xfrm>
            <a:off x="1414762" y="2138453"/>
            <a:ext cx="9409627" cy="3596618"/>
            <a:chOff x="1414762" y="2138453"/>
            <a:chExt cx="9409627" cy="3596618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8FC8E76-DBE2-528F-07D0-CB43905F9AE8}"/>
                </a:ext>
              </a:extLst>
            </p:cNvPr>
            <p:cNvGrpSpPr/>
            <p:nvPr/>
          </p:nvGrpSpPr>
          <p:grpSpPr>
            <a:xfrm>
              <a:off x="3947877" y="2138453"/>
              <a:ext cx="4058276" cy="2694762"/>
              <a:chOff x="3552217" y="1814744"/>
              <a:chExt cx="5213819" cy="3930669"/>
            </a:xfrm>
          </p:grpSpPr>
          <p:pic>
            <p:nvPicPr>
              <p:cNvPr id="2052" name="Picture 4" descr="The Monroe Institute - Frequency Project">
                <a:extLst>
                  <a:ext uri="{FF2B5EF4-FFF2-40B4-BE49-F238E27FC236}">
                    <a16:creationId xmlns:a16="http://schemas.microsoft.com/office/drawing/2014/main" id="{7AD5239E-0753-DB00-787E-875D3E055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72" b="11056"/>
              <a:stretch/>
            </p:blipFill>
            <p:spPr bwMode="auto">
              <a:xfrm>
                <a:off x="3552217" y="1814744"/>
                <a:ext cx="5212057" cy="1381566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9417148F-C1BF-5CAC-2680-17E61C9D3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3979" y="3087325"/>
                <a:ext cx="5212057" cy="2658088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F3B74A-77F8-C740-F7EF-7E7FD6987E13}"/>
                </a:ext>
              </a:extLst>
            </p:cNvPr>
            <p:cNvSpPr txBox="1"/>
            <p:nvPr/>
          </p:nvSpPr>
          <p:spPr>
            <a:xfrm>
              <a:off x="1414762" y="5088740"/>
              <a:ext cx="940962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dirty="0"/>
                <a:t>Fondé en 1974, l’Institut Monroe étudie depuis 50 ans les </a:t>
              </a:r>
              <a:r>
                <a:rPr lang="fr-FR" b="1" dirty="0">
                  <a:solidFill>
                    <a:srgbClr val="C00000"/>
                  </a:solidFill>
                </a:rPr>
                <a:t>phénomènes d’expansion de conscience</a:t>
              </a:r>
              <a:br>
                <a:rPr lang="fr-FR" dirty="0"/>
              </a:br>
              <a:r>
                <a:rPr lang="fr-FR" dirty="0"/>
                <a:t>et a mis au point une technologie capable de provoquer de telles expansions.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3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B46606-BBC8-FE2F-5BFF-42BF4118B6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22496"/>
          <a:stretch/>
        </p:blipFill>
        <p:spPr>
          <a:xfrm>
            <a:off x="2064190" y="1766069"/>
            <a:ext cx="7903675" cy="4471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Bulle narrative : rectangle 2">
            <a:extLst>
              <a:ext uri="{FF2B5EF4-FFF2-40B4-BE49-F238E27FC236}">
                <a16:creationId xmlns:a16="http://schemas.microsoft.com/office/drawing/2014/main" id="{177B555E-19A7-021E-59CD-F6D48A797D0C}"/>
              </a:ext>
            </a:extLst>
          </p:cNvPr>
          <p:cNvSpPr/>
          <p:nvPr/>
        </p:nvSpPr>
        <p:spPr>
          <a:xfrm>
            <a:off x="8678337" y="2611743"/>
            <a:ext cx="2785145" cy="713065"/>
          </a:xfrm>
          <a:prstGeom prst="wedgeRectCallout">
            <a:avLst>
              <a:gd name="adj1" fmla="val -97640"/>
              <a:gd name="adj2" fmla="val 166029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La courbe </a:t>
            </a:r>
            <a:r>
              <a:rPr lang="fr-FR" sz="1600" b="1" dirty="0">
                <a:solidFill>
                  <a:srgbClr val="CC3300"/>
                </a:solidFill>
              </a:rPr>
              <a:t>rouge</a:t>
            </a:r>
            <a:r>
              <a:rPr lang="fr-FR" sz="1600" dirty="0">
                <a:solidFill>
                  <a:schemeClr val="tx1"/>
                </a:solidFill>
              </a:rPr>
              <a:t> décrit mon niveau de </a:t>
            </a:r>
            <a:r>
              <a:rPr lang="fr-FR" sz="1600" b="1" dirty="0">
                <a:solidFill>
                  <a:srgbClr val="CC3300"/>
                </a:solidFill>
              </a:rPr>
              <a:t>relaxation physique </a:t>
            </a:r>
          </a:p>
        </p:txBody>
      </p:sp>
      <p:sp>
        <p:nvSpPr>
          <p:cNvPr id="4" name="Bulle narrative : rectangle 3">
            <a:extLst>
              <a:ext uri="{FF2B5EF4-FFF2-40B4-BE49-F238E27FC236}">
                <a16:creationId xmlns:a16="http://schemas.microsoft.com/office/drawing/2014/main" id="{7BAF7AE6-CDB5-5A12-8989-795E7998EEF1}"/>
              </a:ext>
            </a:extLst>
          </p:cNvPr>
          <p:cNvSpPr/>
          <p:nvPr/>
        </p:nvSpPr>
        <p:spPr>
          <a:xfrm>
            <a:off x="8678337" y="3622100"/>
            <a:ext cx="2785145" cy="713065"/>
          </a:xfrm>
          <a:prstGeom prst="wedgeRectCallout">
            <a:avLst>
              <a:gd name="adj1" fmla="val -94858"/>
              <a:gd name="adj2" fmla="val 14111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La courbe </a:t>
            </a:r>
            <a:r>
              <a:rPr lang="fr-FR" sz="1600" b="1" dirty="0">
                <a:solidFill>
                  <a:srgbClr val="009900"/>
                </a:solidFill>
              </a:rPr>
              <a:t>verte</a:t>
            </a:r>
            <a:r>
              <a:rPr lang="fr-FR" sz="1600" dirty="0">
                <a:solidFill>
                  <a:schemeClr val="tx1"/>
                </a:solidFill>
              </a:rPr>
              <a:t> décrit mon </a:t>
            </a:r>
            <a:r>
              <a:rPr lang="fr-FR" sz="1600" b="1" dirty="0">
                <a:solidFill>
                  <a:srgbClr val="009900"/>
                </a:solidFill>
              </a:rPr>
              <a:t>niveau émotionnel</a:t>
            </a:r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F9127D63-0AFB-8717-E8D8-E79181D48083}"/>
              </a:ext>
            </a:extLst>
          </p:cNvPr>
          <p:cNvSpPr/>
          <p:nvPr/>
        </p:nvSpPr>
        <p:spPr>
          <a:xfrm>
            <a:off x="8723189" y="4549042"/>
            <a:ext cx="2740293" cy="713065"/>
          </a:xfrm>
          <a:prstGeom prst="wedgeRectCallout">
            <a:avLst>
              <a:gd name="adj1" fmla="val -106582"/>
              <a:gd name="adj2" fmla="val -63705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La courbe </a:t>
            </a:r>
            <a:r>
              <a:rPr lang="fr-FR" sz="1600" b="1" dirty="0">
                <a:solidFill>
                  <a:srgbClr val="0066FF"/>
                </a:solidFill>
              </a:rPr>
              <a:t>bleue</a:t>
            </a:r>
            <a:r>
              <a:rPr lang="fr-FR" sz="1600" dirty="0">
                <a:solidFill>
                  <a:schemeClr val="tx1"/>
                </a:solidFill>
              </a:rPr>
              <a:t> décrit mon </a:t>
            </a:r>
            <a:r>
              <a:rPr lang="fr-FR" sz="1600" b="1" dirty="0">
                <a:solidFill>
                  <a:srgbClr val="0066FF"/>
                </a:solidFill>
              </a:rPr>
              <a:t>niveau de conscience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C7B8859-2B36-424C-4DEB-66FCE824C37C}"/>
              </a:ext>
            </a:extLst>
          </p:cNvPr>
          <p:cNvGrpSpPr/>
          <p:nvPr/>
        </p:nvGrpSpPr>
        <p:grpSpPr>
          <a:xfrm>
            <a:off x="5556145" y="1976501"/>
            <a:ext cx="2908959" cy="1977735"/>
            <a:chOff x="5266940" y="1974465"/>
            <a:chExt cx="2908959" cy="1977735"/>
          </a:xfrm>
        </p:grpSpPr>
        <p:sp>
          <p:nvSpPr>
            <p:cNvPr id="11" name="Bulle narrative : rectangle 10">
              <a:extLst>
                <a:ext uri="{FF2B5EF4-FFF2-40B4-BE49-F238E27FC236}">
                  <a16:creationId xmlns:a16="http://schemas.microsoft.com/office/drawing/2014/main" id="{8DC01088-A703-96F0-19B9-02D64D319D40}"/>
                </a:ext>
              </a:extLst>
            </p:cNvPr>
            <p:cNvSpPr/>
            <p:nvPr/>
          </p:nvSpPr>
          <p:spPr>
            <a:xfrm>
              <a:off x="6022834" y="1974465"/>
              <a:ext cx="2153065" cy="678698"/>
            </a:xfrm>
            <a:prstGeom prst="wedgeRectCallout">
              <a:avLst>
                <a:gd name="adj1" fmla="val -25233"/>
                <a:gd name="adj2" fmla="val 182611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Phase d’</a:t>
              </a:r>
              <a:r>
                <a:rPr lang="fr-FR" sz="1600" b="1" dirty="0">
                  <a:solidFill>
                    <a:srgbClr val="C00000"/>
                  </a:solidFill>
                </a:rPr>
                <a:t>expansion de conscience</a:t>
              </a:r>
            </a:p>
          </p:txBody>
        </p:sp>
        <p:sp>
          <p:nvSpPr>
            <p:cNvPr id="13" name="Accolade ouvrante 12">
              <a:extLst>
                <a:ext uri="{FF2B5EF4-FFF2-40B4-BE49-F238E27FC236}">
                  <a16:creationId xmlns:a16="http://schemas.microsoft.com/office/drawing/2014/main" id="{195A1681-B309-09E0-901A-300A52DF4B26}"/>
                </a:ext>
              </a:extLst>
            </p:cNvPr>
            <p:cNvSpPr/>
            <p:nvPr/>
          </p:nvSpPr>
          <p:spPr>
            <a:xfrm rot="5400000">
              <a:off x="6352811" y="2440816"/>
              <a:ext cx="425513" cy="2597255"/>
            </a:xfrm>
            <a:prstGeom prst="leftBrace">
              <a:avLst>
                <a:gd name="adj1" fmla="val 607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25F2D6D-BD64-35E0-D63D-B162CD6EC8AF}"/>
              </a:ext>
            </a:extLst>
          </p:cNvPr>
          <p:cNvGrpSpPr/>
          <p:nvPr/>
        </p:nvGrpSpPr>
        <p:grpSpPr>
          <a:xfrm>
            <a:off x="3209452" y="1976501"/>
            <a:ext cx="2597255" cy="1986062"/>
            <a:chOff x="3209452" y="1976501"/>
            <a:chExt cx="2597255" cy="1986062"/>
          </a:xfrm>
        </p:grpSpPr>
        <p:sp>
          <p:nvSpPr>
            <p:cNvPr id="14" name="Bulle narrative : rectangle 13">
              <a:extLst>
                <a:ext uri="{FF2B5EF4-FFF2-40B4-BE49-F238E27FC236}">
                  <a16:creationId xmlns:a16="http://schemas.microsoft.com/office/drawing/2014/main" id="{D03C8E68-37E1-5877-0F17-1C3BA02CCD76}"/>
                </a:ext>
              </a:extLst>
            </p:cNvPr>
            <p:cNvSpPr/>
            <p:nvPr/>
          </p:nvSpPr>
          <p:spPr>
            <a:xfrm>
              <a:off x="3209452" y="1976501"/>
              <a:ext cx="2597255" cy="678698"/>
            </a:xfrm>
            <a:prstGeom prst="wedgeRectCallout">
              <a:avLst>
                <a:gd name="adj1" fmla="val -1633"/>
                <a:gd name="adj2" fmla="val 18519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Phase d’agitation mentale et émotionnelle habituelle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Accolade ouvrante 14">
              <a:extLst>
                <a:ext uri="{FF2B5EF4-FFF2-40B4-BE49-F238E27FC236}">
                  <a16:creationId xmlns:a16="http://schemas.microsoft.com/office/drawing/2014/main" id="{016279A1-9318-2D11-30EF-3BE2D0D7DE09}"/>
                </a:ext>
              </a:extLst>
            </p:cNvPr>
            <p:cNvSpPr/>
            <p:nvPr/>
          </p:nvSpPr>
          <p:spPr>
            <a:xfrm rot="5400000">
              <a:off x="4248853" y="2710406"/>
              <a:ext cx="425513" cy="207880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C3A6C4C-1F68-7F6E-8226-6A129384D2B6}"/>
              </a:ext>
            </a:extLst>
          </p:cNvPr>
          <p:cNvGrpSpPr/>
          <p:nvPr/>
        </p:nvGrpSpPr>
        <p:grpSpPr>
          <a:xfrm>
            <a:off x="910760" y="3765512"/>
            <a:ext cx="2511449" cy="1775205"/>
            <a:chOff x="910760" y="3765512"/>
            <a:chExt cx="2511449" cy="1775205"/>
          </a:xfrm>
        </p:grpSpPr>
        <p:sp>
          <p:nvSpPr>
            <p:cNvPr id="19" name="Bulle narrative : rectangle 18">
              <a:extLst>
                <a:ext uri="{FF2B5EF4-FFF2-40B4-BE49-F238E27FC236}">
                  <a16:creationId xmlns:a16="http://schemas.microsoft.com/office/drawing/2014/main" id="{B1E4DE4E-A7EF-7686-984F-A6104289296D}"/>
                </a:ext>
              </a:extLst>
            </p:cNvPr>
            <p:cNvSpPr/>
            <p:nvPr/>
          </p:nvSpPr>
          <p:spPr>
            <a:xfrm>
              <a:off x="910760" y="3765512"/>
              <a:ext cx="1964603" cy="678698"/>
            </a:xfrm>
            <a:prstGeom prst="wedgeRectCallout">
              <a:avLst>
                <a:gd name="adj1" fmla="val 54033"/>
                <a:gd name="adj2" fmla="val 102489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Phase de rapide relaxation physique 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Accolade ouvrante 19">
              <a:extLst>
                <a:ext uri="{FF2B5EF4-FFF2-40B4-BE49-F238E27FC236}">
                  <a16:creationId xmlns:a16="http://schemas.microsoft.com/office/drawing/2014/main" id="{11512E17-0DA6-C054-3450-444D1228E525}"/>
                </a:ext>
              </a:extLst>
            </p:cNvPr>
            <p:cNvSpPr/>
            <p:nvPr/>
          </p:nvSpPr>
          <p:spPr>
            <a:xfrm>
              <a:off x="2996696" y="4304512"/>
              <a:ext cx="425513" cy="1236205"/>
            </a:xfrm>
            <a:prstGeom prst="leftBrace">
              <a:avLst>
                <a:gd name="adj1" fmla="val 8333"/>
                <a:gd name="adj2" fmla="val 4267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439E07FA-7360-3B61-4850-91BA7BA8EA37}"/>
              </a:ext>
            </a:extLst>
          </p:cNvPr>
          <p:cNvSpPr txBox="1"/>
          <p:nvPr/>
        </p:nvSpPr>
        <p:spPr>
          <a:xfrm>
            <a:off x="1973405" y="1073589"/>
            <a:ext cx="7824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de mes expériences d’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de conscience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981ECC2E-5B3E-C67D-CE29-A5E4F3D2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BC153DAF-DEC1-BD2D-75D6-DF082943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8E7417C4-009D-6C02-FE7D-D6FA469D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1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11BA19-7534-AB6A-F81C-8C090A7AB280}"/>
              </a:ext>
            </a:extLst>
          </p:cNvPr>
          <p:cNvSpPr txBox="1"/>
          <p:nvPr/>
        </p:nvSpPr>
        <p:spPr>
          <a:xfrm>
            <a:off x="2012285" y="1839699"/>
            <a:ext cx="7978402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  <a:p>
            <a:pPr algn="ctr"/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Qu’est-ce que l’intelligence artificielle</a:t>
            </a:r>
            <a:b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comment ça marche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4CB13B-7B59-C3A1-4B16-E43C6847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ACC282-F08E-84E3-AEA9-AE8D1EF6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6B924A-A0D6-3D32-5A35-AEDC93D2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89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8D666C-288D-CFDE-77CD-0144D3FD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C65F70-FB8A-2364-948D-4C43A3D0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EA5D6-5B4D-C011-B1A4-A5565B2A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D4FF7A0-FE21-8F19-B986-E725A1D7A1D5}"/>
              </a:ext>
            </a:extLst>
          </p:cNvPr>
          <p:cNvSpPr txBox="1"/>
          <p:nvPr/>
        </p:nvSpPr>
        <p:spPr>
          <a:xfrm>
            <a:off x="2419877" y="1040996"/>
            <a:ext cx="690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L’intelligence artificielle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doit être démystifiée 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FA4044-16BE-DDC6-0C93-AC0A787362DE}"/>
              </a:ext>
            </a:extLst>
          </p:cNvPr>
          <p:cNvSpPr txBox="1"/>
          <p:nvPr/>
        </p:nvSpPr>
        <p:spPr>
          <a:xfrm>
            <a:off x="1867598" y="1830318"/>
            <a:ext cx="8635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logiciels d’IA ne sont, ni plus ni moins, que des logiciels comme les autres</a:t>
            </a:r>
            <a:br>
              <a:rPr lang="fr-FR" sz="2000" dirty="0"/>
            </a:br>
            <a:r>
              <a:rPr lang="fr-FR" sz="2000" dirty="0"/>
              <a:t>basés sur une </a:t>
            </a:r>
            <a:r>
              <a:rPr lang="fr-FR" sz="2000" b="1" dirty="0">
                <a:solidFill>
                  <a:srgbClr val="C00000"/>
                </a:solidFill>
              </a:rPr>
              <a:t>programmation informatique</a:t>
            </a:r>
            <a:endParaRPr lang="fr-FR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C8F391-2A18-A031-A5BC-91787D3E71E6}"/>
              </a:ext>
            </a:extLst>
          </p:cNvPr>
          <p:cNvSpPr txBox="1"/>
          <p:nvPr/>
        </p:nvSpPr>
        <p:spPr>
          <a:xfrm>
            <a:off x="1867598" y="2700402"/>
            <a:ext cx="8715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logiciels d’IA reposent sur des </a:t>
            </a:r>
            <a:r>
              <a:rPr lang="fr-FR" sz="2000" b="1" dirty="0">
                <a:solidFill>
                  <a:srgbClr val="C00000"/>
                </a:solidFill>
              </a:rPr>
              <a:t>algorithmes</a:t>
            </a:r>
            <a:r>
              <a:rPr lang="fr-FR" sz="2000" dirty="0"/>
              <a:t> et des </a:t>
            </a:r>
            <a:r>
              <a:rPr lang="fr-FR" sz="2000" b="1" dirty="0">
                <a:solidFill>
                  <a:srgbClr val="C00000"/>
                </a:solidFill>
              </a:rPr>
              <a:t>modèles mathématiques</a:t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dirty="0"/>
              <a:t>complexes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2C4D338-FB6E-FFFD-52C3-D6DB0B908269}"/>
              </a:ext>
            </a:extLst>
          </p:cNvPr>
          <p:cNvSpPr txBox="1"/>
          <p:nvPr/>
        </p:nvSpPr>
        <p:spPr>
          <a:xfrm>
            <a:off x="1886046" y="3564816"/>
            <a:ext cx="7967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différence entre un logiciel d’IA et un logiciel courant provient de ses</a:t>
            </a:r>
            <a:br>
              <a:rPr lang="fr-FR" sz="2000" dirty="0"/>
            </a:br>
            <a:r>
              <a:rPr lang="fr-FR" sz="2000" b="1" dirty="0">
                <a:solidFill>
                  <a:srgbClr val="C00000"/>
                </a:solidFill>
              </a:rPr>
              <a:t>capacités d’apprentissage </a:t>
            </a:r>
            <a:r>
              <a:rPr lang="fr-FR" sz="2000" dirty="0"/>
              <a:t>et de </a:t>
            </a:r>
            <a:r>
              <a:rPr lang="fr-FR" sz="2000" b="1" dirty="0">
                <a:solidFill>
                  <a:srgbClr val="C00000"/>
                </a:solidFill>
              </a:rPr>
              <a:t>mémorisation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F0ACA1-F0DB-E61D-9646-7268727AF65F}"/>
              </a:ext>
            </a:extLst>
          </p:cNvPr>
          <p:cNvSpPr txBox="1"/>
          <p:nvPr/>
        </p:nvSpPr>
        <p:spPr>
          <a:xfrm>
            <a:off x="1886046" y="4430957"/>
            <a:ext cx="792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solution fournie par un logiciel d’IA ne peut qu’être basée sur sa</a:t>
            </a:r>
            <a:br>
              <a:rPr lang="fr-FR" sz="2000" dirty="0"/>
            </a:br>
            <a:r>
              <a:rPr lang="fr-FR" sz="2000" b="1" dirty="0">
                <a:solidFill>
                  <a:srgbClr val="C00000"/>
                </a:solidFill>
              </a:rPr>
              <a:t>base de connaissance </a:t>
            </a:r>
            <a:r>
              <a:rPr lang="fr-FR" sz="2000" dirty="0"/>
              <a:t>qui s’enrichit grâce à sa capacité d’apprentissage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9838E0-65F1-4414-49F5-0EA4886717F5}"/>
              </a:ext>
            </a:extLst>
          </p:cNvPr>
          <p:cNvSpPr txBox="1"/>
          <p:nvPr/>
        </p:nvSpPr>
        <p:spPr>
          <a:xfrm>
            <a:off x="1886046" y="5301041"/>
            <a:ext cx="750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Lorsque les médias disent : "</a:t>
            </a:r>
            <a:r>
              <a:rPr lang="fr-FR" sz="2000" b="1" dirty="0">
                <a:solidFill>
                  <a:srgbClr val="C00000"/>
                </a:solidFill>
              </a:rPr>
              <a:t>l’IA a découvert…"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il faut comprendre : </a:t>
            </a:r>
            <a:r>
              <a:rPr lang="fr-FR" sz="2000" b="1" dirty="0">
                <a:solidFill>
                  <a:srgbClr val="C00000"/>
                </a:solidFill>
              </a:rPr>
              <a:t>"l’IA a permis aux chercheurs de découvrir…" </a:t>
            </a:r>
          </a:p>
        </p:txBody>
      </p:sp>
    </p:spTree>
    <p:extLst>
      <p:ext uri="{BB962C8B-B14F-4D97-AF65-F5344CB8AC3E}">
        <p14:creationId xmlns:p14="http://schemas.microsoft.com/office/powerpoint/2010/main" val="31975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892C06-0F40-429F-2ED6-8BBF43EAEE68}"/>
              </a:ext>
            </a:extLst>
          </p:cNvPr>
          <p:cNvSpPr txBox="1"/>
          <p:nvPr/>
        </p:nvSpPr>
        <p:spPr>
          <a:xfrm>
            <a:off x="2899525" y="1149695"/>
            <a:ext cx="589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que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l’intelligence artificielle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CFDA71-35A5-00F9-DFCD-91BAE95EBD92}"/>
              </a:ext>
            </a:extLst>
          </p:cNvPr>
          <p:cNvSpPr txBox="1"/>
          <p:nvPr/>
        </p:nvSpPr>
        <p:spPr>
          <a:xfrm>
            <a:off x="1728845" y="1964603"/>
            <a:ext cx="8465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000" dirty="0"/>
              <a:t>L’IA est une programmation informatique basée sur des </a:t>
            </a:r>
            <a:r>
              <a:rPr lang="fr-FR" sz="2000" b="1" dirty="0">
                <a:solidFill>
                  <a:srgbClr val="C00000"/>
                </a:solidFill>
              </a:rPr>
              <a:t>algorithmes complexes</a:t>
            </a:r>
          </a:p>
          <a:p>
            <a:pPr algn="just"/>
            <a:r>
              <a:rPr lang="fr-FR" sz="2000" dirty="0"/>
              <a:t>permettant de reproduire soit le processus d’</a:t>
            </a:r>
            <a:r>
              <a:rPr lang="fr-FR" sz="2000" b="1" dirty="0">
                <a:solidFill>
                  <a:srgbClr val="C00000"/>
                </a:solidFill>
              </a:rPr>
              <a:t>évolution génétique </a:t>
            </a:r>
            <a:r>
              <a:rPr lang="fr-FR" sz="2000" dirty="0"/>
              <a:t>de la nature</a:t>
            </a:r>
            <a:br>
              <a:rPr lang="fr-FR" sz="2000" dirty="0"/>
            </a:br>
            <a:r>
              <a:rPr lang="fr-FR" sz="2000" dirty="0"/>
              <a:t>soit le processus d’apprentissage des </a:t>
            </a:r>
            <a:r>
              <a:rPr lang="fr-FR" sz="2000" b="1" dirty="0">
                <a:solidFill>
                  <a:srgbClr val="C00000"/>
                </a:solidFill>
              </a:rPr>
              <a:t>réseaux de neurones </a:t>
            </a:r>
            <a:r>
              <a:rPr lang="fr-FR" sz="2000" dirty="0"/>
              <a:t>de l’être humain.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8EC957-6F16-3206-ED2F-B7A67C400644}"/>
              </a:ext>
            </a:extLst>
          </p:cNvPr>
          <p:cNvSpPr txBox="1"/>
          <p:nvPr/>
        </p:nvSpPr>
        <p:spPr>
          <a:xfrm>
            <a:off x="1407761" y="3248451"/>
            <a:ext cx="426247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</a:rPr>
              <a:t>Les algorithmes génétiques</a:t>
            </a:r>
          </a:p>
          <a:p>
            <a:pPr algn="just"/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En simulant le processus de sélection naturelle, ces algorithmes possèdent une faculté </a:t>
            </a:r>
            <a:r>
              <a:rPr lang="fr-FR" sz="2000" i="0" dirty="0">
                <a:effectLst/>
              </a:rPr>
              <a:t>d’apprentissage itératif </a:t>
            </a:r>
            <a:r>
              <a:rPr lang="fr-FR" sz="2000" b="0" i="0" dirty="0">
                <a:solidFill>
                  <a:srgbClr val="C00000"/>
                </a:solidFill>
                <a:effectLst/>
              </a:rPr>
              <a:t>(</a:t>
            </a:r>
            <a:r>
              <a:rPr lang="fr-FR" sz="2000" b="1" i="1" u="sng" dirty="0">
                <a:solidFill>
                  <a:srgbClr val="C00000"/>
                </a:solidFill>
                <a:effectLst/>
              </a:rPr>
              <a:t>machine learning</a:t>
            </a:r>
            <a:r>
              <a:rPr lang="fr-FR" sz="2000" b="0" i="0" dirty="0">
                <a:solidFill>
                  <a:srgbClr val="C00000"/>
                </a:solidFill>
                <a:effectLst/>
              </a:rPr>
              <a:t>) </a:t>
            </a: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et apportent des solutions de qualité aux </a:t>
            </a:r>
            <a:r>
              <a:rPr lang="fr-FR" sz="2000" b="1" i="0" dirty="0">
                <a:solidFill>
                  <a:srgbClr val="C00000"/>
                </a:solidFill>
                <a:effectLst/>
              </a:rPr>
              <a:t>problèmes d’optimisation</a:t>
            </a:r>
            <a:r>
              <a:rPr lang="fr-FR" sz="2000" b="1" dirty="0">
                <a:solidFill>
                  <a:srgbClr val="C00000"/>
                </a:solidFill>
              </a:rPr>
              <a:t> complexe</a:t>
            </a:r>
            <a:r>
              <a:rPr lang="fr-FR" sz="2000" dirty="0"/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B47FE9-5AC7-86BC-7B23-27126BFF40AF}"/>
              </a:ext>
            </a:extLst>
          </p:cNvPr>
          <p:cNvSpPr txBox="1"/>
          <p:nvPr/>
        </p:nvSpPr>
        <p:spPr>
          <a:xfrm>
            <a:off x="6286058" y="3248451"/>
            <a:ext cx="441337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</a:rPr>
              <a:t>Les algorithmes neuronaux</a:t>
            </a:r>
          </a:p>
          <a:p>
            <a:pPr algn="just"/>
            <a:r>
              <a:rPr lang="fr-FR" sz="2000" dirty="0"/>
              <a:t>En simulant le processus du cerveau humain, ces algorithmes ont une grande capacité d’apprentissage </a:t>
            </a:r>
            <a:r>
              <a:rPr lang="fr-FR" sz="2000" dirty="0">
                <a:solidFill>
                  <a:srgbClr val="C00000"/>
                </a:solidFill>
              </a:rPr>
              <a:t>(</a:t>
            </a:r>
            <a:r>
              <a:rPr lang="fr-FR" sz="2000" b="1" i="1" u="sng" dirty="0">
                <a:solidFill>
                  <a:srgbClr val="C00000"/>
                </a:solidFill>
              </a:rPr>
              <a:t>deep learning</a:t>
            </a:r>
            <a:r>
              <a:rPr lang="fr-FR" sz="2000" dirty="0">
                <a:solidFill>
                  <a:srgbClr val="C00000"/>
                </a:solidFill>
              </a:rPr>
              <a:t>) </a:t>
            </a:r>
            <a:r>
              <a:rPr lang="fr-FR" sz="2000" dirty="0"/>
              <a:t>et sont capables d’effectuer toutes sortes de </a:t>
            </a:r>
            <a:r>
              <a:rPr lang="fr-FR" sz="2000" b="1" dirty="0">
                <a:solidFill>
                  <a:srgbClr val="C00000"/>
                </a:solidFill>
              </a:rPr>
              <a:t>tâches cognitives </a:t>
            </a:r>
            <a:r>
              <a:rPr lang="fr-FR" sz="2000" dirty="0"/>
              <a:t>d’un humain mais beaucoup plus rapidement.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1AABBE-E589-A1D8-D7E8-9E52C8F9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14A7077-7DC5-DC10-D7AF-D4BC5D56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121B0CB-5D08-0CBB-3C5F-93E4A5D0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10B7A46-2D68-5E69-E764-F10942847166}"/>
              </a:ext>
            </a:extLst>
          </p:cNvPr>
          <p:cNvSpPr txBox="1"/>
          <p:nvPr/>
        </p:nvSpPr>
        <p:spPr>
          <a:xfrm>
            <a:off x="2228260" y="1041163"/>
            <a:ext cx="723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fonctionne un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algorithme génétique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50788B-0715-4843-6BB4-CA0780FE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EB014C-8679-9576-556A-E564084C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09E226-1A3B-E4CE-61E9-B82E704F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0E3BED-EFC1-0365-0548-C66D1A4A343E}"/>
              </a:ext>
            </a:extLst>
          </p:cNvPr>
          <p:cNvSpPr txBox="1"/>
          <p:nvPr/>
        </p:nvSpPr>
        <p:spPr>
          <a:xfrm>
            <a:off x="1636796" y="4999500"/>
            <a:ext cx="8046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Exemple de problème</a:t>
            </a:r>
            <a:r>
              <a:rPr lang="fr-FR" sz="2000" dirty="0"/>
              <a:t> : </a:t>
            </a:r>
            <a:r>
              <a:rPr lang="fr-FR" sz="2400" b="1" dirty="0">
                <a:solidFill>
                  <a:srgbClr val="C00000"/>
                </a:solidFill>
              </a:rPr>
              <a:t>Définir une stratégie industrielle optimale </a:t>
            </a:r>
            <a:endParaRPr lang="fr-FR" sz="2000" u="sng" dirty="0">
              <a:solidFill>
                <a:srgbClr val="333399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475910-6744-0A25-1EDD-57CDD6C82CEC}"/>
              </a:ext>
            </a:extLst>
          </p:cNvPr>
          <p:cNvSpPr txBox="1"/>
          <p:nvPr/>
        </p:nvSpPr>
        <p:spPr>
          <a:xfrm>
            <a:off x="2107118" y="2170920"/>
            <a:ext cx="7977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i="1" dirty="0"/>
              <a:t>Ce type d’algorithme sert à résoudre tous les problèmes </a:t>
            </a:r>
            <a:br>
              <a:rPr lang="fr-FR" sz="2400" i="1" dirty="0"/>
            </a:br>
            <a:r>
              <a:rPr lang="fr-FR" sz="2400" i="1" dirty="0"/>
              <a:t>d’</a:t>
            </a:r>
            <a:r>
              <a:rPr lang="fr-FR" sz="2400" b="1" i="1" dirty="0">
                <a:solidFill>
                  <a:srgbClr val="C00000"/>
                </a:solidFill>
              </a:rPr>
              <a:t>optimisation globale (multi critères) </a:t>
            </a:r>
            <a:r>
              <a:rPr lang="fr-FR" sz="2400" i="1" dirty="0"/>
              <a:t>impossibles à résoudre </a:t>
            </a:r>
            <a:br>
              <a:rPr lang="fr-FR" sz="2400" i="1" dirty="0"/>
            </a:br>
            <a:r>
              <a:rPr lang="fr-FR" sz="2400" i="1" dirty="0"/>
              <a:t>par des calculs mathématiques d’optimisation linéaire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75ECA7-9AC1-A9DA-5659-9C416C98047C}"/>
              </a:ext>
            </a:extLst>
          </p:cNvPr>
          <p:cNvSpPr txBox="1"/>
          <p:nvPr/>
        </p:nvSpPr>
        <p:spPr>
          <a:xfrm>
            <a:off x="1636796" y="3755242"/>
            <a:ext cx="9055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Son apprentissage se fait par itérations successives </a:t>
            </a:r>
            <a:r>
              <a:rPr lang="fr-FR" sz="2400" dirty="0">
                <a:solidFill>
                  <a:srgbClr val="C00000"/>
                </a:solidFill>
              </a:rPr>
              <a:t>(</a:t>
            </a:r>
            <a:r>
              <a:rPr lang="fr-FR" sz="2400" b="1" i="1" dirty="0">
                <a:solidFill>
                  <a:srgbClr val="C00000"/>
                </a:solidFill>
              </a:rPr>
              <a:t>Machine Learning</a:t>
            </a:r>
            <a:r>
              <a:rPr lang="fr-FR" sz="2400" dirty="0">
                <a:solidFill>
                  <a:srgbClr val="C00000"/>
                </a:solidFill>
              </a:rPr>
              <a:t>)</a:t>
            </a:r>
          </a:p>
          <a:p>
            <a:r>
              <a:rPr lang="fr-FR" sz="2400" dirty="0"/>
              <a:t>mais </a:t>
            </a:r>
            <a:r>
              <a:rPr lang="fr-FR" sz="2400" b="1" u="sng" dirty="0">
                <a:solidFill>
                  <a:srgbClr val="C00000"/>
                </a:solidFill>
              </a:rPr>
              <a:t>sans</a:t>
            </a:r>
            <a:r>
              <a:rPr lang="fr-FR" sz="2400" b="1" dirty="0">
                <a:solidFill>
                  <a:srgbClr val="C00000"/>
                </a:solidFill>
              </a:rPr>
              <a:t> accumulation de savoir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4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0ACF55B1-E5D0-0851-947D-79D61E770EA8}"/>
              </a:ext>
            </a:extLst>
          </p:cNvPr>
          <p:cNvSpPr/>
          <p:nvPr/>
        </p:nvSpPr>
        <p:spPr>
          <a:xfrm>
            <a:off x="3669517" y="1798274"/>
            <a:ext cx="4433178" cy="121316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chemeClr val="tx1"/>
                </a:solidFill>
              </a:rPr>
              <a:t>Modèle de l’usine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Algorithme de simulation et d’optimisation de la production</a:t>
            </a:r>
          </a:p>
          <a:p>
            <a:pPr algn="ctr"/>
            <a:r>
              <a:rPr lang="fr-FR" i="1" dirty="0">
                <a:solidFill>
                  <a:srgbClr val="C00000"/>
                </a:solidFill>
              </a:rPr>
              <a:t>(</a:t>
            </a:r>
            <a:r>
              <a:rPr lang="fr-FR" b="1" i="1" dirty="0">
                <a:solidFill>
                  <a:srgbClr val="C00000"/>
                </a:solidFill>
              </a:rPr>
              <a:t>Machine learning</a:t>
            </a:r>
            <a:r>
              <a:rPr lang="fr-FR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3C890C-0AD6-0766-8B67-F95FCC6DA073}"/>
              </a:ext>
            </a:extLst>
          </p:cNvPr>
          <p:cNvSpPr txBox="1"/>
          <p:nvPr/>
        </p:nvSpPr>
        <p:spPr>
          <a:xfrm>
            <a:off x="2609396" y="1041163"/>
            <a:ext cx="647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3F422A-4670-CBCB-E3F3-59E448182445}"/>
              </a:ext>
            </a:extLst>
          </p:cNvPr>
          <p:cNvSpPr/>
          <p:nvPr/>
        </p:nvSpPr>
        <p:spPr>
          <a:xfrm>
            <a:off x="1215156" y="1973656"/>
            <a:ext cx="1585197" cy="8781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Plan de production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(150 OF)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86F15-9C53-7085-6C25-687F27D32BAE}"/>
              </a:ext>
            </a:extLst>
          </p:cNvPr>
          <p:cNvSpPr/>
          <p:nvPr/>
        </p:nvSpPr>
        <p:spPr>
          <a:xfrm>
            <a:off x="9004892" y="1884256"/>
            <a:ext cx="1823529" cy="9675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cherche à optimiser une </a:t>
            </a:r>
            <a:r>
              <a:rPr lang="fr-FR" b="1" dirty="0">
                <a:solidFill>
                  <a:srgbClr val="C00000"/>
                </a:solidFill>
              </a:rPr>
              <a:t>Fonction objectif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D9065B1-71DE-9FD1-CF8C-6A8720A01022}"/>
              </a:ext>
            </a:extLst>
          </p:cNvPr>
          <p:cNvSpPr/>
          <p:nvPr/>
        </p:nvSpPr>
        <p:spPr>
          <a:xfrm>
            <a:off x="2887065" y="2238185"/>
            <a:ext cx="724277" cy="3440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07A3BE2-F664-7E9D-D740-77DC30108820}"/>
              </a:ext>
            </a:extLst>
          </p:cNvPr>
          <p:cNvSpPr/>
          <p:nvPr/>
        </p:nvSpPr>
        <p:spPr>
          <a:xfrm>
            <a:off x="8189407" y="2234705"/>
            <a:ext cx="724277" cy="3440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52AEC1B8-8B0B-31A0-2137-BCC02B4C2341}"/>
              </a:ext>
            </a:extLst>
          </p:cNvPr>
          <p:cNvSpPr/>
          <p:nvPr/>
        </p:nvSpPr>
        <p:spPr>
          <a:xfrm flipH="1">
            <a:off x="2444436" y="2928801"/>
            <a:ext cx="7043596" cy="804296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933FA3-58A7-AB18-BF3B-6FF94EC2E632}"/>
              </a:ext>
            </a:extLst>
          </p:cNvPr>
          <p:cNvSpPr txBox="1"/>
          <p:nvPr/>
        </p:nvSpPr>
        <p:spPr>
          <a:xfrm>
            <a:off x="3827961" y="3245336"/>
            <a:ext cx="444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Modification automatique du séquencement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B6695EE-53D9-5F49-EAA7-CC6A23933494}"/>
              </a:ext>
            </a:extLst>
          </p:cNvPr>
          <p:cNvGrpSpPr/>
          <p:nvPr/>
        </p:nvGrpSpPr>
        <p:grpSpPr>
          <a:xfrm>
            <a:off x="8662068" y="2900192"/>
            <a:ext cx="2620433" cy="1205564"/>
            <a:chOff x="8585868" y="2900192"/>
            <a:chExt cx="2620433" cy="1205564"/>
          </a:xfrm>
        </p:grpSpPr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8A5B6404-B43D-EED2-68D6-904B817238F5}"/>
                </a:ext>
              </a:extLst>
            </p:cNvPr>
            <p:cNvSpPr/>
            <p:nvPr/>
          </p:nvSpPr>
          <p:spPr>
            <a:xfrm rot="1401638">
              <a:off x="9537019" y="2907101"/>
              <a:ext cx="153997" cy="60471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Flèche : bas 11">
              <a:extLst>
                <a:ext uri="{FF2B5EF4-FFF2-40B4-BE49-F238E27FC236}">
                  <a16:creationId xmlns:a16="http://schemas.microsoft.com/office/drawing/2014/main" id="{0D8CCCE2-1D72-76C7-C308-F498DBA9D087}"/>
                </a:ext>
              </a:extLst>
            </p:cNvPr>
            <p:cNvSpPr/>
            <p:nvPr/>
          </p:nvSpPr>
          <p:spPr>
            <a:xfrm rot="19575629">
              <a:off x="9980257" y="2900192"/>
              <a:ext cx="153997" cy="60471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E7484FA-C070-34A5-FA0E-C5AB8C49C73B}"/>
                </a:ext>
              </a:extLst>
            </p:cNvPr>
            <p:cNvSpPr txBox="1"/>
            <p:nvPr/>
          </p:nvSpPr>
          <p:spPr>
            <a:xfrm>
              <a:off x="8585868" y="3459425"/>
              <a:ext cx="1260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Si Fn </a:t>
              </a:r>
              <a:r>
                <a:rPr lang="fr-FR" b="1" dirty="0">
                  <a:solidFill>
                    <a:srgbClr val="FF0000"/>
                  </a:solidFill>
                </a:rPr>
                <a:t>&gt;</a:t>
              </a:r>
              <a:r>
                <a:rPr lang="fr-FR" dirty="0"/>
                <a:t> Fn-1</a:t>
              </a:r>
            </a:p>
            <a:p>
              <a:pPr algn="ctr"/>
              <a:r>
                <a:rPr lang="fr-FR" dirty="0">
                  <a:solidFill>
                    <a:srgbClr val="FF0000"/>
                  </a:solidFill>
                </a:rPr>
                <a:t>Oublier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9499230-5966-3B7B-5DEE-022EBA9B9BBD}"/>
                </a:ext>
              </a:extLst>
            </p:cNvPr>
            <p:cNvSpPr txBox="1"/>
            <p:nvPr/>
          </p:nvSpPr>
          <p:spPr>
            <a:xfrm>
              <a:off x="9946020" y="3445781"/>
              <a:ext cx="1260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Si Fn </a:t>
              </a:r>
              <a:r>
                <a:rPr lang="fr-FR" b="1" dirty="0">
                  <a:solidFill>
                    <a:srgbClr val="0000FF"/>
                  </a:solidFill>
                </a:rPr>
                <a:t>&lt;</a:t>
              </a:r>
              <a:r>
                <a:rPr lang="fr-FR" dirty="0"/>
                <a:t> Fn-1</a:t>
              </a:r>
            </a:p>
            <a:p>
              <a:pPr algn="ctr"/>
              <a:r>
                <a:rPr lang="fr-FR" dirty="0">
                  <a:solidFill>
                    <a:srgbClr val="0000FF"/>
                  </a:solidFill>
                </a:rPr>
                <a:t>Mémoriser</a:t>
              </a:r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2662C315-7406-3CD0-9E47-3BF4FABF16F3}"/>
              </a:ext>
            </a:extLst>
          </p:cNvPr>
          <p:cNvGrpSpPr/>
          <p:nvPr/>
        </p:nvGrpSpPr>
        <p:grpSpPr>
          <a:xfrm>
            <a:off x="1666292" y="3903055"/>
            <a:ext cx="9079868" cy="2223008"/>
            <a:chOff x="2245711" y="3903055"/>
            <a:chExt cx="9079868" cy="2223008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57772510-31D5-15D3-6C35-31D5D017476E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2619375" y="5972175"/>
              <a:ext cx="75124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81BF591-7AC7-28CF-928D-BC85F68A6662}"/>
                </a:ext>
              </a:extLst>
            </p:cNvPr>
            <p:cNvSpPr txBox="1"/>
            <p:nvPr/>
          </p:nvSpPr>
          <p:spPr>
            <a:xfrm>
              <a:off x="10131854" y="5818286"/>
              <a:ext cx="1193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Nbr itérations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BBA51DAE-A3C0-2785-6751-18B569B25F7A}"/>
                </a:ext>
              </a:extLst>
            </p:cNvPr>
            <p:cNvCxnSpPr/>
            <p:nvPr/>
          </p:nvCxnSpPr>
          <p:spPr>
            <a:xfrm flipV="1">
              <a:off x="2638425" y="4371975"/>
              <a:ext cx="0" cy="16001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50ED5DC-730E-FEA0-13F7-2038260E3736}"/>
                </a:ext>
              </a:extLst>
            </p:cNvPr>
            <p:cNvSpPr txBox="1"/>
            <p:nvPr/>
          </p:nvSpPr>
          <p:spPr>
            <a:xfrm>
              <a:off x="2245711" y="3903055"/>
              <a:ext cx="8202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Fonction</a:t>
              </a:r>
              <a:br>
                <a:rPr lang="fr-FR" sz="1400" dirty="0"/>
              </a:br>
              <a:r>
                <a:rPr lang="fr-FR" sz="1400" dirty="0"/>
                <a:t>objectif</a:t>
              </a:r>
            </a:p>
          </p:txBody>
        </p: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514D6BD5-D9AA-09C0-5DE0-A17897219CBA}"/>
              </a:ext>
            </a:extLst>
          </p:cNvPr>
          <p:cNvSpPr/>
          <p:nvPr/>
        </p:nvSpPr>
        <p:spPr>
          <a:xfrm>
            <a:off x="3602680" y="4971083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D7177E1A-BFDC-CF96-D9CD-9C8EB039251F}"/>
              </a:ext>
            </a:extLst>
          </p:cNvPr>
          <p:cNvSpPr/>
          <p:nvPr/>
        </p:nvSpPr>
        <p:spPr>
          <a:xfrm>
            <a:off x="3486242" y="4883622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E25FA85E-8B0F-C621-1A90-26BCC1B77273}"/>
              </a:ext>
            </a:extLst>
          </p:cNvPr>
          <p:cNvSpPr/>
          <p:nvPr/>
        </p:nvSpPr>
        <p:spPr>
          <a:xfrm>
            <a:off x="3381767" y="4815341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08F45A1-7E89-9CB9-9776-AB55AFF11ACB}"/>
              </a:ext>
            </a:extLst>
          </p:cNvPr>
          <p:cNvSpPr/>
          <p:nvPr/>
        </p:nvSpPr>
        <p:spPr>
          <a:xfrm>
            <a:off x="2108756" y="4745581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1A995E5-488D-3111-8388-2DD36082CA77}"/>
              </a:ext>
            </a:extLst>
          </p:cNvPr>
          <p:cNvSpPr/>
          <p:nvPr/>
        </p:nvSpPr>
        <p:spPr>
          <a:xfrm>
            <a:off x="2243837" y="4748675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6702376-BF88-4665-B9E6-249A99F9D024}"/>
              </a:ext>
            </a:extLst>
          </p:cNvPr>
          <p:cNvSpPr/>
          <p:nvPr/>
        </p:nvSpPr>
        <p:spPr>
          <a:xfrm>
            <a:off x="2391267" y="4747467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F41334-5171-BA17-FCD8-4AA56A71F98B}"/>
              </a:ext>
            </a:extLst>
          </p:cNvPr>
          <p:cNvSpPr/>
          <p:nvPr/>
        </p:nvSpPr>
        <p:spPr>
          <a:xfrm>
            <a:off x="2529072" y="4747467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F9B3130E-AB9F-7D1E-0559-B6146C0F6610}"/>
              </a:ext>
            </a:extLst>
          </p:cNvPr>
          <p:cNvSpPr txBox="1"/>
          <p:nvPr/>
        </p:nvSpPr>
        <p:spPr>
          <a:xfrm>
            <a:off x="2598317" y="453424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…….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A4F3EB4A-E2DD-B6FD-F31A-E123DB6878E6}"/>
              </a:ext>
            </a:extLst>
          </p:cNvPr>
          <p:cNvSpPr/>
          <p:nvPr/>
        </p:nvSpPr>
        <p:spPr>
          <a:xfrm>
            <a:off x="3114805" y="4740739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31471B8E-367E-3FC3-5214-4D4A795EF909}"/>
              </a:ext>
            </a:extLst>
          </p:cNvPr>
          <p:cNvSpPr/>
          <p:nvPr/>
        </p:nvSpPr>
        <p:spPr>
          <a:xfrm>
            <a:off x="3262397" y="4757192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C699657F-4302-DF1C-B7EC-E2260C1A0FE0}"/>
              </a:ext>
            </a:extLst>
          </p:cNvPr>
          <p:cNvSpPr txBox="1"/>
          <p:nvPr/>
        </p:nvSpPr>
        <p:spPr>
          <a:xfrm>
            <a:off x="4195907" y="483192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…….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0053EA45-B798-BAE0-7F33-5BAE535F48FD}"/>
              </a:ext>
            </a:extLst>
          </p:cNvPr>
          <p:cNvSpPr/>
          <p:nvPr/>
        </p:nvSpPr>
        <p:spPr>
          <a:xfrm>
            <a:off x="3710972" y="5025197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896488A8-15EB-B32F-D90A-ADBFDB0AC47A}"/>
              </a:ext>
            </a:extLst>
          </p:cNvPr>
          <p:cNvSpPr/>
          <p:nvPr/>
        </p:nvSpPr>
        <p:spPr>
          <a:xfrm>
            <a:off x="3837681" y="5029833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21FD3BAD-9E6A-43CC-04DB-0019C68CA205}"/>
              </a:ext>
            </a:extLst>
          </p:cNvPr>
          <p:cNvSpPr/>
          <p:nvPr/>
        </p:nvSpPr>
        <p:spPr>
          <a:xfrm>
            <a:off x="3976034" y="5034822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9A202E0C-390A-242E-4428-23012849B7AC}"/>
              </a:ext>
            </a:extLst>
          </p:cNvPr>
          <p:cNvSpPr/>
          <p:nvPr/>
        </p:nvSpPr>
        <p:spPr>
          <a:xfrm>
            <a:off x="4140009" y="5029833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441B38C9-5F1D-EE37-6370-5F42B6A425FD}"/>
              </a:ext>
            </a:extLst>
          </p:cNvPr>
          <p:cNvSpPr/>
          <p:nvPr/>
        </p:nvSpPr>
        <p:spPr>
          <a:xfrm>
            <a:off x="4703161" y="5025811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F9124F5-E18C-D6B2-ABE5-212D9743E564}"/>
              </a:ext>
            </a:extLst>
          </p:cNvPr>
          <p:cNvSpPr/>
          <p:nvPr/>
        </p:nvSpPr>
        <p:spPr>
          <a:xfrm>
            <a:off x="4844543" y="5028120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9C7902F-1EC6-BDC9-E8FA-2C3AB32FF38D}"/>
              </a:ext>
            </a:extLst>
          </p:cNvPr>
          <p:cNvSpPr/>
          <p:nvPr/>
        </p:nvSpPr>
        <p:spPr>
          <a:xfrm>
            <a:off x="5221033" y="5244799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15BF660-EE72-AB70-7D2E-80681A15B4FF}"/>
              </a:ext>
            </a:extLst>
          </p:cNvPr>
          <p:cNvSpPr/>
          <p:nvPr/>
        </p:nvSpPr>
        <p:spPr>
          <a:xfrm>
            <a:off x="5105696" y="5165595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CB9C93F-6E37-69FC-88AE-722786C1A096}"/>
              </a:ext>
            </a:extLst>
          </p:cNvPr>
          <p:cNvSpPr/>
          <p:nvPr/>
        </p:nvSpPr>
        <p:spPr>
          <a:xfrm>
            <a:off x="4967819" y="5101505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3A2E641-96E8-AFC5-CEE1-5A72409212E5}"/>
              </a:ext>
            </a:extLst>
          </p:cNvPr>
          <p:cNvSpPr/>
          <p:nvPr/>
        </p:nvSpPr>
        <p:spPr>
          <a:xfrm>
            <a:off x="6790318" y="5546682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B56359F-1DD3-A550-DAB3-8FD6DC4C4495}"/>
              </a:ext>
            </a:extLst>
          </p:cNvPr>
          <p:cNvSpPr/>
          <p:nvPr/>
        </p:nvSpPr>
        <p:spPr>
          <a:xfrm>
            <a:off x="6642620" y="5548679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AA77B60-2AA0-A794-4507-58B536D5B1D0}"/>
              </a:ext>
            </a:extLst>
          </p:cNvPr>
          <p:cNvSpPr/>
          <p:nvPr/>
        </p:nvSpPr>
        <p:spPr>
          <a:xfrm>
            <a:off x="6538773" y="5472642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339F4531-F95A-9E35-86CC-61BE03A5A460}"/>
              </a:ext>
            </a:extLst>
          </p:cNvPr>
          <p:cNvSpPr/>
          <p:nvPr/>
        </p:nvSpPr>
        <p:spPr>
          <a:xfrm>
            <a:off x="5340143" y="5324388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E05026B-59AC-2F14-4B8A-98A98ED55E3C}"/>
              </a:ext>
            </a:extLst>
          </p:cNvPr>
          <p:cNvSpPr/>
          <p:nvPr/>
        </p:nvSpPr>
        <p:spPr>
          <a:xfrm>
            <a:off x="6892635" y="5615536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9D3498A-23BA-EA13-0C1D-FEAD65A64571}"/>
              </a:ext>
            </a:extLst>
          </p:cNvPr>
          <p:cNvSpPr/>
          <p:nvPr/>
        </p:nvSpPr>
        <p:spPr>
          <a:xfrm>
            <a:off x="7297415" y="5701109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34AC619B-6829-CBB8-5AE2-8D65D3F371AC}"/>
              </a:ext>
            </a:extLst>
          </p:cNvPr>
          <p:cNvSpPr/>
          <p:nvPr/>
        </p:nvSpPr>
        <p:spPr>
          <a:xfrm>
            <a:off x="7143359" y="5705801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9899AEC3-09E3-B228-F736-CD7A8FB98F12}"/>
              </a:ext>
            </a:extLst>
          </p:cNvPr>
          <p:cNvSpPr/>
          <p:nvPr/>
        </p:nvSpPr>
        <p:spPr>
          <a:xfrm>
            <a:off x="5444446" y="5385756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21C72B-3586-9C9A-47FC-68B755FD94AF}"/>
              </a:ext>
            </a:extLst>
          </p:cNvPr>
          <p:cNvSpPr/>
          <p:nvPr/>
        </p:nvSpPr>
        <p:spPr>
          <a:xfrm>
            <a:off x="5579527" y="5408100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DAC120E3-A8F1-4706-3136-7B953CC015FA}"/>
              </a:ext>
            </a:extLst>
          </p:cNvPr>
          <p:cNvSpPr/>
          <p:nvPr/>
        </p:nvSpPr>
        <p:spPr>
          <a:xfrm>
            <a:off x="5717332" y="5406892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8A8ACE3-1A28-32AE-46C3-8258D18045CE}"/>
              </a:ext>
            </a:extLst>
          </p:cNvPr>
          <p:cNvSpPr/>
          <p:nvPr/>
        </p:nvSpPr>
        <p:spPr>
          <a:xfrm>
            <a:off x="5864762" y="5406892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CF3B2475-7A1B-DEC0-E001-3B888BCBE5E4}"/>
              </a:ext>
            </a:extLst>
          </p:cNvPr>
          <p:cNvSpPr txBox="1"/>
          <p:nvPr/>
        </p:nvSpPr>
        <p:spPr>
          <a:xfrm>
            <a:off x="5857007" y="520329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…….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0A34200A-F3E5-C6BA-111D-AF81B008DB00}"/>
              </a:ext>
            </a:extLst>
          </p:cNvPr>
          <p:cNvSpPr/>
          <p:nvPr/>
        </p:nvSpPr>
        <p:spPr>
          <a:xfrm>
            <a:off x="6286870" y="5400164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1DCF40F0-5DAF-4A8C-78C3-4282B9A2DD00}"/>
              </a:ext>
            </a:extLst>
          </p:cNvPr>
          <p:cNvSpPr/>
          <p:nvPr/>
        </p:nvSpPr>
        <p:spPr>
          <a:xfrm>
            <a:off x="6424837" y="5406992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3AA3D23A-01BB-B871-9187-6A23C4ECB06C}"/>
              </a:ext>
            </a:extLst>
          </p:cNvPr>
          <p:cNvSpPr/>
          <p:nvPr/>
        </p:nvSpPr>
        <p:spPr>
          <a:xfrm>
            <a:off x="7452956" y="5704123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A12A6998-94AF-0C32-6B31-26B736319846}"/>
              </a:ext>
            </a:extLst>
          </p:cNvPr>
          <p:cNvSpPr/>
          <p:nvPr/>
        </p:nvSpPr>
        <p:spPr>
          <a:xfrm>
            <a:off x="7597662" y="5707217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2C4884EA-FA31-6022-B7B2-AFD0928A95E0}"/>
              </a:ext>
            </a:extLst>
          </p:cNvPr>
          <p:cNvSpPr/>
          <p:nvPr/>
        </p:nvSpPr>
        <p:spPr>
          <a:xfrm>
            <a:off x="7735467" y="5706009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52177184-0FF8-2253-1711-D8DB37865CF6}"/>
              </a:ext>
            </a:extLst>
          </p:cNvPr>
          <p:cNvSpPr/>
          <p:nvPr/>
        </p:nvSpPr>
        <p:spPr>
          <a:xfrm>
            <a:off x="7885907" y="5706957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9681DBED-A523-6F1F-53D8-BAF034772AF2}"/>
              </a:ext>
            </a:extLst>
          </p:cNvPr>
          <p:cNvSpPr txBox="1"/>
          <p:nvPr/>
        </p:nvSpPr>
        <p:spPr>
          <a:xfrm>
            <a:off x="7933532" y="551105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…….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BF48AF6-71AD-358F-42E4-FF892A592D75}"/>
              </a:ext>
            </a:extLst>
          </p:cNvPr>
          <p:cNvSpPr txBox="1"/>
          <p:nvPr/>
        </p:nvSpPr>
        <p:spPr>
          <a:xfrm>
            <a:off x="8264680" y="5464128"/>
            <a:ext cx="802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Objectif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 optimal</a:t>
            </a:r>
          </a:p>
        </p:txBody>
      </p:sp>
      <p:sp>
        <p:nvSpPr>
          <p:cNvPr id="20" name="Espace réservé de la date 19">
            <a:extLst>
              <a:ext uri="{FF2B5EF4-FFF2-40B4-BE49-F238E27FC236}">
                <a16:creationId xmlns:a16="http://schemas.microsoft.com/office/drawing/2014/main" id="{7EF7CF4B-38D5-55C1-2312-6EF167EB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4BD0C0E0-895A-B111-226E-D6D12349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60ACB789-8301-7F94-0305-EE7643D6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5177017A-242E-C81F-AEC5-5E440519510C}"/>
              </a:ext>
            </a:extLst>
          </p:cNvPr>
          <p:cNvSpPr/>
          <p:nvPr/>
        </p:nvSpPr>
        <p:spPr>
          <a:xfrm>
            <a:off x="2910084" y="2224995"/>
            <a:ext cx="724277" cy="3440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9ABFF51C-5EBA-8689-B979-2CB092CDE5C5}"/>
              </a:ext>
            </a:extLst>
          </p:cNvPr>
          <p:cNvSpPr/>
          <p:nvPr/>
        </p:nvSpPr>
        <p:spPr>
          <a:xfrm>
            <a:off x="8189235" y="2238184"/>
            <a:ext cx="724277" cy="3440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3CCD5E1-5E4E-557D-8FAA-6BE70C1719A0}"/>
              </a:ext>
            </a:extLst>
          </p:cNvPr>
          <p:cNvSpPr/>
          <p:nvPr/>
        </p:nvSpPr>
        <p:spPr>
          <a:xfrm>
            <a:off x="7006535" y="5690936"/>
            <a:ext cx="95250" cy="696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1865C0A-02E6-832C-15B7-892A2D6D0131}"/>
              </a:ext>
            </a:extLst>
          </p:cNvPr>
          <p:cNvGrpSpPr/>
          <p:nvPr/>
        </p:nvGrpSpPr>
        <p:grpSpPr>
          <a:xfrm>
            <a:off x="3558158" y="3183261"/>
            <a:ext cx="4677887" cy="2982549"/>
            <a:chOff x="3557646" y="3209458"/>
            <a:chExt cx="4677887" cy="2982549"/>
          </a:xfrm>
        </p:grpSpPr>
        <p:pic>
          <p:nvPicPr>
            <p:cNvPr id="41" name="Picture 1">
              <a:extLst>
                <a:ext uri="{FF2B5EF4-FFF2-40B4-BE49-F238E27FC236}">
                  <a16:creationId xmlns:a16="http://schemas.microsoft.com/office/drawing/2014/main" id="{ED93BD5B-56D0-1F4B-C472-038D442074FC}"/>
                </a:ext>
              </a:extLst>
            </p:cNvPr>
            <p:cNvPicPr/>
            <p:nvPr/>
          </p:nvPicPr>
          <p:blipFill>
            <a:blip r:embed="rId3" cstate="print"/>
            <a:srcRect t="3592" b="3802"/>
            <a:stretch>
              <a:fillRect/>
            </a:stretch>
          </p:blipFill>
          <p:spPr bwMode="auto">
            <a:xfrm>
              <a:off x="3557646" y="3209458"/>
              <a:ext cx="4677887" cy="2982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B668D8D5-76ED-C7CF-A8C1-42D7D5BFBBE3}"/>
                </a:ext>
              </a:extLst>
            </p:cNvPr>
            <p:cNvSpPr txBox="1"/>
            <p:nvPr/>
          </p:nvSpPr>
          <p:spPr>
            <a:xfrm>
              <a:off x="5293231" y="3318234"/>
              <a:ext cx="2470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</a:rPr>
                <a:t>Exemple de modèle d’usine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113CA5E-53B3-B2FA-C625-7FAEA63E2E39}"/>
              </a:ext>
            </a:extLst>
          </p:cNvPr>
          <p:cNvGrpSpPr/>
          <p:nvPr/>
        </p:nvGrpSpPr>
        <p:grpSpPr>
          <a:xfrm>
            <a:off x="3610127" y="2608773"/>
            <a:ext cx="4517679" cy="3517290"/>
            <a:chOff x="3610127" y="2608773"/>
            <a:chExt cx="4517679" cy="3517290"/>
          </a:xfrm>
        </p:grpSpPr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451B69C7-BB92-4A1E-4C11-44814CF4EE7F}"/>
                </a:ext>
              </a:extLst>
            </p:cNvPr>
            <p:cNvGrpSpPr/>
            <p:nvPr/>
          </p:nvGrpSpPr>
          <p:grpSpPr>
            <a:xfrm>
              <a:off x="3610127" y="2608773"/>
              <a:ext cx="4517679" cy="3517290"/>
              <a:chOff x="2996697" y="2630013"/>
              <a:chExt cx="4517679" cy="3517290"/>
            </a:xfrm>
          </p:grpSpPr>
          <p:pic>
            <p:nvPicPr>
              <p:cNvPr id="48" name="Picture 2">
                <a:extLst>
                  <a:ext uri="{FF2B5EF4-FFF2-40B4-BE49-F238E27FC236}">
                    <a16:creationId xmlns:a16="http://schemas.microsoft.com/office/drawing/2014/main" id="{9DDA417C-57D1-E0EA-FC8D-4381BE33A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10012" t="6721" r="12736" b="13093"/>
              <a:stretch/>
            </p:blipFill>
            <p:spPr>
              <a:xfrm>
                <a:off x="2996697" y="2630013"/>
                <a:ext cx="4517679" cy="3517290"/>
              </a:xfrm>
              <a:prstGeom prst="rect">
                <a:avLst/>
              </a:prstGeom>
              <a:noFill/>
            </p:spPr>
          </p:pic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94233EE5-6147-FC28-4D34-440AC5E6DF94}"/>
                  </a:ext>
                </a:extLst>
              </p:cNvPr>
              <p:cNvSpPr txBox="1"/>
              <p:nvPr/>
            </p:nvSpPr>
            <p:spPr>
              <a:xfrm>
                <a:off x="4959767" y="2932941"/>
                <a:ext cx="25093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C00000"/>
                    </a:solidFill>
                  </a:rPr>
                  <a:t>Optimisation multi critères </a:t>
                </a:r>
              </a:p>
            </p:txBody>
          </p:sp>
        </p:grp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B34CFFB0-508C-F426-D793-62CEB65B8036}"/>
                </a:ext>
              </a:extLst>
            </p:cNvPr>
            <p:cNvCxnSpPr/>
            <p:nvPr/>
          </p:nvCxnSpPr>
          <p:spPr>
            <a:xfrm flipV="1">
              <a:off x="7228984" y="5324028"/>
              <a:ext cx="496858" cy="9985"/>
            </a:xfrm>
            <a:prstGeom prst="line">
              <a:avLst/>
            </a:prstGeom>
            <a:ln w="15875">
              <a:solidFill>
                <a:srgbClr val="FF00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94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/>
      <p:bldP spid="33" grpId="0" animBg="1"/>
      <p:bldP spid="82" grpId="0" animBg="1"/>
      <p:bldP spid="84" grpId="0" animBg="1"/>
      <p:bldP spid="24" grpId="0" animBg="1"/>
      <p:bldP spid="25" grpId="0" animBg="1"/>
      <p:bldP spid="26" grpId="0" animBg="1"/>
      <p:bldP spid="27" grpId="0" animBg="1"/>
      <p:bldP spid="81" grpId="0"/>
      <p:bldP spid="83" grpId="0" animBg="1"/>
      <p:bldP spid="85" grpId="0" animBg="1"/>
      <p:bldP spid="92" grpId="0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30" grpId="0" animBg="1"/>
      <p:bldP spid="31" grpId="0" animBg="1"/>
      <p:bldP spid="32" grpId="0" animBg="1"/>
      <p:bldP spid="42" grpId="0" animBg="1"/>
      <p:bldP spid="43" grpId="0" animBg="1"/>
      <p:bldP spid="44" grpId="0" animBg="1"/>
      <p:bldP spid="45" grpId="0" animBg="1"/>
      <p:bldP spid="56" grpId="0" animBg="1"/>
      <p:bldP spid="65" grpId="0" animBg="1"/>
      <p:bldP spid="6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/>
      <p:bldP spid="115" grpId="0"/>
      <p:bldP spid="38" grpId="0" animBg="1"/>
      <p:bldP spid="39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F94DA165-CD87-3063-1CF9-16158F49F22B}"/>
              </a:ext>
            </a:extLst>
          </p:cNvPr>
          <p:cNvSpPr txBox="1"/>
          <p:nvPr/>
        </p:nvSpPr>
        <p:spPr>
          <a:xfrm>
            <a:off x="1211355" y="1702779"/>
            <a:ext cx="9494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Il est constitué d’un réseau de plusieurs </a:t>
            </a:r>
            <a:r>
              <a:rPr lang="fr-FR" sz="2000" b="1" dirty="0">
                <a:solidFill>
                  <a:srgbClr val="C00000"/>
                </a:solidFill>
              </a:rPr>
              <a:t>couches de neurones </a:t>
            </a:r>
            <a:r>
              <a:rPr lang="fr-FR" sz="2000" dirty="0"/>
              <a:t>interconnectées entre elles</a:t>
            </a:r>
            <a:br>
              <a:rPr lang="fr-FR" sz="2000" dirty="0"/>
            </a:br>
            <a:r>
              <a:rPr lang="fr-FR" sz="2000" dirty="0"/>
              <a:t>et complétées par des </a:t>
            </a:r>
            <a:r>
              <a:rPr lang="fr-FR" sz="2000" b="1" dirty="0">
                <a:solidFill>
                  <a:srgbClr val="C00000"/>
                </a:solidFill>
              </a:rPr>
              <a:t>couches de convolution </a:t>
            </a:r>
            <a:r>
              <a:rPr lang="fr-FR" sz="2000" dirty="0"/>
              <a:t>(détecteurs de formes) entre les couches.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5F22A49-43C0-529B-1109-A72D9430CBD3}"/>
              </a:ext>
            </a:extLst>
          </p:cNvPr>
          <p:cNvGrpSpPr/>
          <p:nvPr/>
        </p:nvGrpSpPr>
        <p:grpSpPr>
          <a:xfrm>
            <a:off x="2767205" y="2633472"/>
            <a:ext cx="6749571" cy="3522894"/>
            <a:chOff x="2767205" y="2633472"/>
            <a:chExt cx="6749571" cy="3522894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4EF4F704-905A-BB94-F444-A66F41F701FE}"/>
                </a:ext>
              </a:extLst>
            </p:cNvPr>
            <p:cNvGrpSpPr/>
            <p:nvPr/>
          </p:nvGrpSpPr>
          <p:grpSpPr>
            <a:xfrm>
              <a:off x="3375898" y="2633472"/>
              <a:ext cx="5294376" cy="3522894"/>
              <a:chOff x="3282696" y="2624328"/>
              <a:chExt cx="5294376" cy="3522894"/>
            </a:xfrm>
          </p:grpSpPr>
          <p:pic>
            <p:nvPicPr>
              <p:cNvPr id="1028" name="Picture 4" descr="Cory Brown on LinkedIn: Configuring a Neural Network Output Layer">
                <a:extLst>
                  <a:ext uri="{FF2B5EF4-FFF2-40B4-BE49-F238E27FC236}">
                    <a16:creationId xmlns:a16="http://schemas.microsoft.com/office/drawing/2014/main" id="{C5BC6BDC-AE70-DF39-2CB5-AAF578E935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2696" y="2624328"/>
                <a:ext cx="5294376" cy="3188029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277EF31C-EC01-A4CE-8179-E4A1104D285F}"/>
                  </a:ext>
                </a:extLst>
              </p:cNvPr>
              <p:cNvCxnSpPr/>
              <p:nvPr/>
            </p:nvCxnSpPr>
            <p:spPr>
              <a:xfrm>
                <a:off x="8203550" y="3669171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5DD3813F-67D9-545B-B175-696D026213DB}"/>
                  </a:ext>
                </a:extLst>
              </p:cNvPr>
              <p:cNvCxnSpPr/>
              <p:nvPr/>
            </p:nvCxnSpPr>
            <p:spPr>
              <a:xfrm>
                <a:off x="8182277" y="3942438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11AE6C51-2CB3-8C37-13A7-D8138387FFD5}"/>
                  </a:ext>
                </a:extLst>
              </p:cNvPr>
              <p:cNvCxnSpPr/>
              <p:nvPr/>
            </p:nvCxnSpPr>
            <p:spPr>
              <a:xfrm>
                <a:off x="8182277" y="4218342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34936B72-3CF0-DAEA-8434-6F8587305964}"/>
                  </a:ext>
                </a:extLst>
              </p:cNvPr>
              <p:cNvCxnSpPr/>
              <p:nvPr/>
            </p:nvCxnSpPr>
            <p:spPr>
              <a:xfrm>
                <a:off x="8152246" y="4472897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D36BD08C-6518-AF7A-2FF4-CFE5AD56B0AD}"/>
                  </a:ext>
                </a:extLst>
              </p:cNvPr>
              <p:cNvCxnSpPr/>
              <p:nvPr/>
            </p:nvCxnSpPr>
            <p:spPr>
              <a:xfrm>
                <a:off x="8182277" y="4774294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398F0A37-DA90-278B-03C6-D4E09AF896B7}"/>
                  </a:ext>
                </a:extLst>
              </p:cNvPr>
              <p:cNvCxnSpPr/>
              <p:nvPr/>
            </p:nvCxnSpPr>
            <p:spPr>
              <a:xfrm>
                <a:off x="3289389" y="3669171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D1840965-A879-E532-11DB-36AE2C3634D7}"/>
                  </a:ext>
                </a:extLst>
              </p:cNvPr>
              <p:cNvCxnSpPr/>
              <p:nvPr/>
            </p:nvCxnSpPr>
            <p:spPr>
              <a:xfrm>
                <a:off x="3287076" y="3942438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AE39C149-EEDA-DFAA-3EBE-79EF6D4CD61A}"/>
                  </a:ext>
                </a:extLst>
              </p:cNvPr>
              <p:cNvCxnSpPr/>
              <p:nvPr/>
            </p:nvCxnSpPr>
            <p:spPr>
              <a:xfrm>
                <a:off x="3309600" y="4218342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C7E3CCAA-AC85-8D02-C2E6-720222E5FAC5}"/>
                  </a:ext>
                </a:extLst>
              </p:cNvPr>
              <p:cNvCxnSpPr/>
              <p:nvPr/>
            </p:nvCxnSpPr>
            <p:spPr>
              <a:xfrm>
                <a:off x="3290830" y="4472897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CA1FA3D2-1B94-E80E-4401-9D675A65595E}"/>
                  </a:ext>
                </a:extLst>
              </p:cNvPr>
              <p:cNvCxnSpPr/>
              <p:nvPr/>
            </p:nvCxnSpPr>
            <p:spPr>
              <a:xfrm>
                <a:off x="3309600" y="4774294"/>
                <a:ext cx="37164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B8B796B-12FB-3C1C-C972-025B30EB9233}"/>
                  </a:ext>
                </a:extLst>
              </p:cNvPr>
              <p:cNvSpPr txBox="1"/>
              <p:nvPr/>
            </p:nvSpPr>
            <p:spPr>
              <a:xfrm>
                <a:off x="3794608" y="5808668"/>
                <a:ext cx="448949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Exemple d’un algorithme neuronal convolusif (CNN)</a:t>
                </a:r>
              </a:p>
            </p:txBody>
          </p:sp>
        </p:grpSp>
        <p:sp>
          <p:nvSpPr>
            <p:cNvPr id="38" name="Flèche : droite 37">
              <a:extLst>
                <a:ext uri="{FF2B5EF4-FFF2-40B4-BE49-F238E27FC236}">
                  <a16:creationId xmlns:a16="http://schemas.microsoft.com/office/drawing/2014/main" id="{FB2BFCA2-2730-21A3-4861-F27BD1F8B328}"/>
                </a:ext>
              </a:extLst>
            </p:cNvPr>
            <p:cNvSpPr/>
            <p:nvPr/>
          </p:nvSpPr>
          <p:spPr>
            <a:xfrm>
              <a:off x="2767205" y="3975601"/>
              <a:ext cx="850029" cy="48681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Input</a:t>
              </a:r>
            </a:p>
          </p:txBody>
        </p:sp>
        <p:sp>
          <p:nvSpPr>
            <p:cNvPr id="40" name="Flèche : droite 39">
              <a:extLst>
                <a:ext uri="{FF2B5EF4-FFF2-40B4-BE49-F238E27FC236}">
                  <a16:creationId xmlns:a16="http://schemas.microsoft.com/office/drawing/2014/main" id="{14D13C25-D9E8-8876-76E8-90B20DE56478}"/>
                </a:ext>
              </a:extLst>
            </p:cNvPr>
            <p:cNvSpPr/>
            <p:nvPr/>
          </p:nvSpPr>
          <p:spPr>
            <a:xfrm>
              <a:off x="8480353" y="3995228"/>
              <a:ext cx="1036423" cy="48681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Output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203E41FB-9888-92C5-633C-0A1E1D38400D}"/>
              </a:ext>
            </a:extLst>
          </p:cNvPr>
          <p:cNvSpPr txBox="1"/>
          <p:nvPr/>
        </p:nvSpPr>
        <p:spPr>
          <a:xfrm>
            <a:off x="3177815" y="1041163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d’un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algorithme neuronal</a:t>
            </a:r>
          </a:p>
        </p:txBody>
      </p:sp>
      <p:sp>
        <p:nvSpPr>
          <p:cNvPr id="33" name="Espace réservé de la date 32">
            <a:extLst>
              <a:ext uri="{FF2B5EF4-FFF2-40B4-BE49-F238E27FC236}">
                <a16:creationId xmlns:a16="http://schemas.microsoft.com/office/drawing/2014/main" id="{D642479C-B000-E8DC-DAD7-D0B3F3C3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31/01/2024</a:t>
            </a:r>
            <a:endParaRPr lang="fr-FR" dirty="0"/>
          </a:p>
        </p:txBody>
      </p:sp>
      <p:sp>
        <p:nvSpPr>
          <p:cNvPr id="34" name="Espace réservé du pied de page 33">
            <a:extLst>
              <a:ext uri="{FF2B5EF4-FFF2-40B4-BE49-F238E27FC236}">
                <a16:creationId xmlns:a16="http://schemas.microsoft.com/office/drawing/2014/main" id="{6A430670-060A-EC8D-4A1A-F41C4198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Copyright © Jean Gayral 2024</a:t>
            </a:r>
            <a:endParaRPr lang="fr-FR" dirty="0"/>
          </a:p>
        </p:txBody>
      </p:sp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7EE3A596-49DB-CB1F-7D21-E31AE1C7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D8CDFA-B049-40C0-9CCE-63256509276F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AA2E8F6-89D7-3D39-CD4C-F29BE2749AE2}"/>
              </a:ext>
            </a:extLst>
          </p:cNvPr>
          <p:cNvGrpSpPr/>
          <p:nvPr/>
        </p:nvGrpSpPr>
        <p:grpSpPr>
          <a:xfrm>
            <a:off x="3872672" y="2894607"/>
            <a:ext cx="4554123" cy="2744648"/>
            <a:chOff x="3878291" y="3002964"/>
            <a:chExt cx="4554123" cy="2744648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E99D902-9769-7239-4C83-05A7B5886B2B}"/>
                </a:ext>
              </a:extLst>
            </p:cNvPr>
            <p:cNvSpPr txBox="1"/>
            <p:nvPr/>
          </p:nvSpPr>
          <p:spPr>
            <a:xfrm>
              <a:off x="3929132" y="3002964"/>
              <a:ext cx="13580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Selection</a:t>
              </a:r>
              <a:b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B4AE828-7216-8CB4-8FA1-1917E0CA33AD}"/>
                </a:ext>
              </a:extLst>
            </p:cNvPr>
            <p:cNvSpPr txBox="1"/>
            <p:nvPr/>
          </p:nvSpPr>
          <p:spPr>
            <a:xfrm>
              <a:off x="4570182" y="3987404"/>
              <a:ext cx="14908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Prediction</a:t>
              </a:r>
              <a:b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933A000-E51B-024E-B32E-6501AC4B3AD0}"/>
                </a:ext>
              </a:extLst>
            </p:cNvPr>
            <p:cNvSpPr txBox="1"/>
            <p:nvPr/>
          </p:nvSpPr>
          <p:spPr>
            <a:xfrm>
              <a:off x="5820749" y="3206547"/>
              <a:ext cx="12827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  <a:b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37B5693-65FC-05AF-463F-461B39221BB3}"/>
                </a:ext>
              </a:extLst>
            </p:cNvPr>
            <p:cNvSpPr txBox="1"/>
            <p:nvPr/>
          </p:nvSpPr>
          <p:spPr>
            <a:xfrm>
              <a:off x="6549320" y="4257163"/>
              <a:ext cx="1350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Wrap-up</a:t>
              </a:r>
              <a:b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DAA739-5A52-8442-1FA4-F7600C57B332}"/>
                </a:ext>
              </a:extLst>
            </p:cNvPr>
            <p:cNvSpPr txBox="1"/>
            <p:nvPr/>
          </p:nvSpPr>
          <p:spPr>
            <a:xfrm>
              <a:off x="7624692" y="5285947"/>
              <a:ext cx="807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etc…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2310501-FC7B-699A-BEBD-5556FCF4C3CE}"/>
                </a:ext>
              </a:extLst>
            </p:cNvPr>
            <p:cNvSpPr txBox="1"/>
            <p:nvPr/>
          </p:nvSpPr>
          <p:spPr>
            <a:xfrm>
              <a:off x="3878291" y="4850707"/>
              <a:ext cx="16466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Exploration</a:t>
              </a:r>
              <a:b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E805AFA-FF46-810F-7DAB-9602929B12A0}"/>
              </a:ext>
            </a:extLst>
          </p:cNvPr>
          <p:cNvGrpSpPr/>
          <p:nvPr/>
        </p:nvGrpSpPr>
        <p:grpSpPr>
          <a:xfrm>
            <a:off x="2764290" y="2539969"/>
            <a:ext cx="6749571" cy="3610832"/>
            <a:chOff x="2767205" y="2549127"/>
            <a:chExt cx="6749571" cy="3610832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2D58C813-4EE6-8CA1-5A21-A5F49B539B4C}"/>
                </a:ext>
              </a:extLst>
            </p:cNvPr>
            <p:cNvGrpSpPr/>
            <p:nvPr/>
          </p:nvGrpSpPr>
          <p:grpSpPr>
            <a:xfrm>
              <a:off x="2767205" y="2549127"/>
              <a:ext cx="6749571" cy="3610832"/>
              <a:chOff x="2767204" y="2633472"/>
              <a:chExt cx="6749571" cy="36108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29080E-CC9B-9018-2F21-D2C8EF524F8D}"/>
                  </a:ext>
                </a:extLst>
              </p:cNvPr>
              <p:cNvSpPr txBox="1"/>
              <p:nvPr/>
            </p:nvSpPr>
            <p:spPr>
              <a:xfrm>
                <a:off x="3820399" y="5732828"/>
                <a:ext cx="4405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Réseau des neurones et synapses du cerveau</a:t>
                </a:r>
              </a:p>
            </p:txBody>
          </p:sp>
          <p:pic>
            <p:nvPicPr>
              <p:cNvPr id="6" name="Picture 2" descr="神经网络3D模型 - TurboSquid 1080801">
                <a:extLst>
                  <a:ext uri="{FF2B5EF4-FFF2-40B4-BE49-F238E27FC236}">
                    <a16:creationId xmlns:a16="http://schemas.microsoft.com/office/drawing/2014/main" id="{18C1E8A1-BE32-32C4-4828-85B3E6D2A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7204" y="2633472"/>
                <a:ext cx="6749571" cy="3610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6CF65D6-52FD-C2C6-CA90-55B6C89916F7}"/>
                </a:ext>
              </a:extLst>
            </p:cNvPr>
            <p:cNvSpPr txBox="1"/>
            <p:nvPr/>
          </p:nvSpPr>
          <p:spPr>
            <a:xfrm>
              <a:off x="3800776" y="5531730"/>
              <a:ext cx="4915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Comparaison avec le cerveau humain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100 milliards de neurones et un million de milliards de synapses  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AD3FBD5-E8C5-05E7-F8AC-49447B4E482A}"/>
              </a:ext>
            </a:extLst>
          </p:cNvPr>
          <p:cNvGrpSpPr/>
          <p:nvPr/>
        </p:nvGrpSpPr>
        <p:grpSpPr>
          <a:xfrm>
            <a:off x="5865037" y="3456496"/>
            <a:ext cx="4203908" cy="698832"/>
            <a:chOff x="2379362" y="796321"/>
            <a:chExt cx="5314385" cy="1092906"/>
          </a:xfrm>
        </p:grpSpPr>
        <p:sp>
          <p:nvSpPr>
            <p:cNvPr id="23" name="Bulle narrative : rectangle 22">
              <a:extLst>
                <a:ext uri="{FF2B5EF4-FFF2-40B4-BE49-F238E27FC236}">
                  <a16:creationId xmlns:a16="http://schemas.microsoft.com/office/drawing/2014/main" id="{869EC851-9B7D-995F-B117-AA4C6BF96D69}"/>
                </a:ext>
              </a:extLst>
            </p:cNvPr>
            <p:cNvSpPr/>
            <p:nvPr/>
          </p:nvSpPr>
          <p:spPr>
            <a:xfrm>
              <a:off x="2379362" y="796321"/>
              <a:ext cx="5314385" cy="1092906"/>
            </a:xfrm>
            <a:prstGeom prst="wedgeRectCallout">
              <a:avLst>
                <a:gd name="adj1" fmla="val -77040"/>
                <a:gd name="adj2" fmla="val 20875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i="0" u="none" strike="noStrike" kern="1200" dirty="0">
                  <a:solidFill>
                    <a:srgbClr val="D73A49"/>
                  </a:solidFill>
                  <a:effectLst/>
                  <a:latin typeface="ui-monospace"/>
                </a:rPr>
                <a:t>  </a:t>
              </a:r>
            </a:p>
            <a:p>
              <a:pPr marL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endParaRPr lang="fr-FR" sz="1400" b="1" dirty="0">
                <a:solidFill>
                  <a:srgbClr val="D73A49"/>
                </a:solidFill>
                <a:latin typeface="ui-monospace"/>
              </a:endParaRPr>
            </a:p>
            <a:p>
              <a:pPr marL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i="0" u="none" strike="noStrike" kern="1200" dirty="0">
                  <a:solidFill>
                    <a:srgbClr val="D73A49"/>
                  </a:solidFill>
                  <a:effectLst/>
                  <a:latin typeface="ui-monospace"/>
                </a:rPr>
                <a:t>  </a:t>
              </a:r>
              <a:r>
                <a:rPr lang="en-US" sz="1400" i="0" u="none" strike="noStrike" kern="1200" dirty="0">
                  <a:solidFill>
                    <a:srgbClr val="6A737D"/>
                  </a:solidFill>
                  <a:effectLst/>
                  <a:latin typeface="ui-monospace"/>
                </a:rPr>
                <a:t>  </a:t>
              </a:r>
              <a:endParaRPr lang="fr-FR" sz="1400" b="0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5C4EDD5-3CA5-9CC9-5F4C-1F5A7D73F7CE}"/>
                </a:ext>
              </a:extLst>
            </p:cNvPr>
            <p:cNvSpPr txBox="1"/>
            <p:nvPr/>
          </p:nvSpPr>
          <p:spPr>
            <a:xfrm>
              <a:off x="2484985" y="867543"/>
              <a:ext cx="5103137" cy="687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Qu’est-ce qu’un neurone artificiel ?:</a:t>
              </a:r>
            </a:p>
            <a:p>
              <a:pPr algn="ctr"/>
              <a:r>
                <a:rPr lang="fr-FR" sz="1600" b="1" dirty="0"/>
                <a:t> </a:t>
              </a:r>
              <a:r>
                <a:rPr lang="fr-FR" sz="1600" b="1" dirty="0">
                  <a:solidFill>
                    <a:srgbClr val="C00000"/>
                  </a:solidFill>
                </a:rPr>
                <a:t>C’est du code !</a:t>
              </a:r>
            </a:p>
          </p:txBody>
        </p:sp>
      </p:grpSp>
      <p:grpSp>
        <p:nvGrpSpPr>
          <p:cNvPr id="1026" name="Groupe 1025">
            <a:extLst>
              <a:ext uri="{FF2B5EF4-FFF2-40B4-BE49-F238E27FC236}">
                <a16:creationId xmlns:a16="http://schemas.microsoft.com/office/drawing/2014/main" id="{C7FED6F9-BE0C-8A12-8BE8-02E36743DD9B}"/>
              </a:ext>
            </a:extLst>
          </p:cNvPr>
          <p:cNvGrpSpPr/>
          <p:nvPr/>
        </p:nvGrpSpPr>
        <p:grpSpPr>
          <a:xfrm>
            <a:off x="6545170" y="3658520"/>
            <a:ext cx="4203908" cy="929270"/>
            <a:chOff x="2379362" y="796321"/>
            <a:chExt cx="5314385" cy="1092906"/>
          </a:xfrm>
        </p:grpSpPr>
        <p:sp>
          <p:nvSpPr>
            <p:cNvPr id="61" name="Bulle narrative : rectangle 60">
              <a:extLst>
                <a:ext uri="{FF2B5EF4-FFF2-40B4-BE49-F238E27FC236}">
                  <a16:creationId xmlns:a16="http://schemas.microsoft.com/office/drawing/2014/main" id="{1C7F4E03-01B8-EDC9-8EEF-89CB7D46F6B6}"/>
                </a:ext>
              </a:extLst>
            </p:cNvPr>
            <p:cNvSpPr/>
            <p:nvPr/>
          </p:nvSpPr>
          <p:spPr>
            <a:xfrm>
              <a:off x="2379362" y="796321"/>
              <a:ext cx="5314385" cy="1092906"/>
            </a:xfrm>
            <a:prstGeom prst="wedgeRectCallout">
              <a:avLst>
                <a:gd name="adj1" fmla="val -77040"/>
                <a:gd name="adj2" fmla="val 20875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i="0" u="none" strike="noStrike" kern="1200" dirty="0">
                  <a:solidFill>
                    <a:srgbClr val="D73A49"/>
                  </a:solidFill>
                  <a:effectLst/>
                  <a:latin typeface="ui-monospace"/>
                </a:rPr>
                <a:t>  </a:t>
              </a:r>
            </a:p>
            <a:p>
              <a:pPr marL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endParaRPr lang="fr-FR" sz="1400" b="1" dirty="0">
                <a:solidFill>
                  <a:srgbClr val="D73A49"/>
                </a:solidFill>
                <a:latin typeface="ui-monospace"/>
              </a:endParaRPr>
            </a:p>
            <a:p>
              <a:pPr marL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i="0" u="none" strike="noStrike" kern="1200" dirty="0">
                  <a:solidFill>
                    <a:srgbClr val="D73A49"/>
                  </a:solidFill>
                  <a:effectLst/>
                  <a:latin typeface="ui-monospace"/>
                </a:rPr>
                <a:t>  </a:t>
              </a:r>
              <a:r>
                <a:rPr lang="en-US" sz="1400" i="0" u="none" strike="noStrike" kern="1200" dirty="0">
                  <a:solidFill>
                    <a:srgbClr val="6A737D"/>
                  </a:solidFill>
                  <a:effectLst/>
                  <a:latin typeface="ui-monospace"/>
                </a:rPr>
                <a:t>  </a:t>
              </a:r>
              <a:endParaRPr lang="fr-FR" sz="1400" b="0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FE8D88EF-D434-FF30-A7F3-9A4179B1BFE5}"/>
                </a:ext>
              </a:extLst>
            </p:cNvPr>
            <p:cNvSpPr txBox="1"/>
            <p:nvPr/>
          </p:nvSpPr>
          <p:spPr>
            <a:xfrm>
              <a:off x="2484985" y="867543"/>
              <a:ext cx="5103137" cy="97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Qu’est-ce qu’un process neuronal ?:</a:t>
              </a:r>
            </a:p>
            <a:p>
              <a:pPr algn="ctr"/>
              <a:r>
                <a:rPr lang="fr-FR" sz="1600" b="1" dirty="0"/>
                <a:t> </a:t>
              </a:r>
              <a:r>
                <a:rPr lang="fr-FR" sz="1600" b="1" dirty="0">
                  <a:solidFill>
                    <a:srgbClr val="C00000"/>
                  </a:solidFill>
                </a:rPr>
                <a:t>C’est un modèle mathématique programmé </a:t>
              </a:r>
            </a:p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C’est encore du code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7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3006</Words>
  <Application>Microsoft Office PowerPoint</Application>
  <PresentationFormat>Grand écran</PresentationFormat>
  <Paragraphs>500</Paragraphs>
  <Slides>33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Arial</vt:lpstr>
      <vt:lpstr>Bradley Hand ITC</vt:lpstr>
      <vt:lpstr>Calibri</vt:lpstr>
      <vt:lpstr>Calibri Light</vt:lpstr>
      <vt:lpstr>Courgette</vt:lpstr>
      <vt:lpstr>Roboto</vt:lpstr>
      <vt:lpstr>Söhne</vt:lpstr>
      <vt:lpstr>Times New Roman</vt:lpstr>
      <vt:lpstr>ui-monospace</vt:lpstr>
      <vt:lpstr>Wingdings</vt:lpstr>
      <vt:lpstr>ヒラギノ角ゴ Pro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Gayral</dc:creator>
  <cp:lastModifiedBy>Jean Gayral</cp:lastModifiedBy>
  <cp:revision>385</cp:revision>
  <dcterms:created xsi:type="dcterms:W3CDTF">2023-05-09T13:11:38Z</dcterms:created>
  <dcterms:modified xsi:type="dcterms:W3CDTF">2024-02-01T16:37:53Z</dcterms:modified>
</cp:coreProperties>
</file>